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57" r:id="rId2"/>
    <p:sldId id="313" r:id="rId3"/>
    <p:sldId id="314" r:id="rId4"/>
    <p:sldId id="301" r:id="rId5"/>
    <p:sldId id="290" r:id="rId6"/>
    <p:sldId id="302" r:id="rId7"/>
    <p:sldId id="316" r:id="rId8"/>
    <p:sldId id="287" r:id="rId9"/>
    <p:sldId id="315" r:id="rId10"/>
    <p:sldId id="286" r:id="rId11"/>
    <p:sldId id="285" r:id="rId12"/>
    <p:sldId id="318" r:id="rId13"/>
    <p:sldId id="288" r:id="rId14"/>
    <p:sldId id="317" r:id="rId15"/>
    <p:sldId id="324" r:id="rId16"/>
    <p:sldId id="263" r:id="rId17"/>
    <p:sldId id="320" r:id="rId18"/>
    <p:sldId id="332" r:id="rId19"/>
    <p:sldId id="321" r:id="rId20"/>
    <p:sldId id="322" r:id="rId21"/>
    <p:sldId id="323" r:id="rId22"/>
    <p:sldId id="333" r:id="rId23"/>
    <p:sldId id="325" r:id="rId24"/>
    <p:sldId id="336" r:id="rId25"/>
    <p:sldId id="319" r:id="rId26"/>
    <p:sldId id="334" r:id="rId27"/>
    <p:sldId id="330" r:id="rId28"/>
    <p:sldId id="326" r:id="rId29"/>
    <p:sldId id="271" r:id="rId30"/>
    <p:sldId id="280" r:id="rId31"/>
    <p:sldId id="282" r:id="rId32"/>
    <p:sldId id="281" r:id="rId33"/>
    <p:sldId id="335" r:id="rId34"/>
    <p:sldId id="292" r:id="rId35"/>
    <p:sldId id="291" r:id="rId36"/>
    <p:sldId id="279" r:id="rId37"/>
    <p:sldId id="260" r:id="rId38"/>
    <p:sldId id="261" r:id="rId39"/>
    <p:sldId id="293" r:id="rId40"/>
    <p:sldId id="294" r:id="rId41"/>
    <p:sldId id="283" r:id="rId42"/>
    <p:sldId id="295" r:id="rId43"/>
    <p:sldId id="259" r:id="rId44"/>
    <p:sldId id="303" r:id="rId45"/>
    <p:sldId id="298" r:id="rId46"/>
    <p:sldId id="300" r:id="rId47"/>
    <p:sldId id="270" r:id="rId48"/>
    <p:sldId id="275" r:id="rId49"/>
    <p:sldId id="273" r:id="rId50"/>
    <p:sldId id="276" r:id="rId51"/>
    <p:sldId id="296" r:id="rId52"/>
    <p:sldId id="304" r:id="rId53"/>
    <p:sldId id="331" r:id="rId54"/>
    <p:sldId id="305" r:id="rId55"/>
    <p:sldId id="277" r:id="rId56"/>
    <p:sldId id="306" r:id="rId57"/>
    <p:sldId id="337" r:id="rId58"/>
    <p:sldId id="307" r:id="rId59"/>
    <p:sldId id="308" r:id="rId60"/>
    <p:sldId id="274" r:id="rId61"/>
    <p:sldId id="278" r:id="rId62"/>
    <p:sldId id="297" r:id="rId63"/>
    <p:sldId id="309" r:id="rId64"/>
    <p:sldId id="269" r:id="rId65"/>
    <p:sldId id="311" r:id="rId66"/>
    <p:sldId id="310" r:id="rId67"/>
    <p:sldId id="284" r:id="rId68"/>
    <p:sldId id="338" r:id="rId69"/>
    <p:sldId id="31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sorterViewPr>
    <p:cViewPr>
      <p:scale>
        <a:sx n="100" d="100"/>
        <a:sy n="100" d="100"/>
      </p:scale>
      <p:origin x="0" y="-50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82003296825961E-2"/>
          <c:y val="7.4100729786825428E-2"/>
          <c:w val="0.92816431698925428"/>
          <c:h val="0.69754345112348759"/>
        </c:manualLayout>
      </c:layout>
      <c:barChart>
        <c:barDir val="col"/>
        <c:grouping val="clustered"/>
        <c:varyColors val="0"/>
        <c:ser>
          <c:idx val="0"/>
          <c:order val="0"/>
          <c:tx>
            <c:strRef>
              <c:f>Sheet1!$B$1</c:f>
              <c:strCache>
                <c:ptCount val="1"/>
                <c:pt idx="0">
                  <c:v>New  Cases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Wuhan</c:v>
                </c:pt>
                <c:pt idx="1">
                  <c:v>Non-Wuhan</c:v>
                </c:pt>
                <c:pt idx="2">
                  <c:v>Boston</c:v>
                </c:pt>
              </c:strCache>
            </c:strRef>
          </c:cat>
          <c:val>
            <c:numRef>
              <c:f>Sheet1!$B$2:$B$4</c:f>
              <c:numCache>
                <c:formatCode>General</c:formatCode>
                <c:ptCount val="3"/>
                <c:pt idx="0">
                  <c:v>10</c:v>
                </c:pt>
                <c:pt idx="1">
                  <c:v>7</c:v>
                </c:pt>
                <c:pt idx="2">
                  <c:v>13</c:v>
                </c:pt>
              </c:numCache>
            </c:numRef>
          </c:val>
          <c:extLst>
            <c:ext xmlns:c16="http://schemas.microsoft.com/office/drawing/2014/chart" uri="{C3380CC4-5D6E-409C-BE32-E72D297353CC}">
              <c16:uniqueId val="{00000000-B90E-4EB7-A3E0-C2312C1B66EE}"/>
            </c:ext>
          </c:extLst>
        </c:ser>
        <c:ser>
          <c:idx val="1"/>
          <c:order val="1"/>
          <c:tx>
            <c:strRef>
              <c:f>Sheet1!$C$1</c:f>
              <c:strCache>
                <c:ptCount val="1"/>
                <c:pt idx="0">
                  <c:v>Current new and suspected cases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Wuhan</c:v>
                </c:pt>
                <c:pt idx="1">
                  <c:v>Non-Wuhan</c:v>
                </c:pt>
                <c:pt idx="2">
                  <c:v>Boston</c:v>
                </c:pt>
              </c:strCache>
            </c:strRef>
          </c:cat>
          <c:val>
            <c:numRef>
              <c:f>Sheet1!$C$2:$C$4</c:f>
              <c:numCache>
                <c:formatCode>General</c:formatCode>
                <c:ptCount val="3"/>
                <c:pt idx="0">
                  <c:v>162</c:v>
                </c:pt>
                <c:pt idx="1">
                  <c:v>13</c:v>
                </c:pt>
                <c:pt idx="2">
                  <c:v>108</c:v>
                </c:pt>
              </c:numCache>
            </c:numRef>
          </c:val>
          <c:extLst>
            <c:ext xmlns:c16="http://schemas.microsoft.com/office/drawing/2014/chart" uri="{C3380CC4-5D6E-409C-BE32-E72D297353CC}">
              <c16:uniqueId val="{00000001-B90E-4EB7-A3E0-C2312C1B66EE}"/>
            </c:ext>
          </c:extLst>
        </c:ser>
        <c:dLbls>
          <c:dLblPos val="outEnd"/>
          <c:showLegendKey val="0"/>
          <c:showVal val="1"/>
          <c:showCatName val="0"/>
          <c:showSerName val="0"/>
          <c:showPercent val="0"/>
          <c:showBubbleSize val="0"/>
        </c:dLbls>
        <c:gapWidth val="219"/>
        <c:overlap val="-27"/>
        <c:axId val="604059856"/>
        <c:axId val="552197752"/>
      </c:barChart>
      <c:catAx>
        <c:axId val="604059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52197752"/>
        <c:crosses val="autoZero"/>
        <c:auto val="1"/>
        <c:lblAlgn val="ctr"/>
        <c:lblOffset val="100"/>
        <c:noMultiLvlLbl val="0"/>
      </c:catAx>
      <c:valAx>
        <c:axId val="552197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04059856"/>
        <c:crosses val="autoZero"/>
        <c:crossBetween val="between"/>
      </c:valAx>
      <c:spPr>
        <a:noFill/>
        <a:ln>
          <a:noFill/>
        </a:ln>
        <a:effectLst/>
      </c:spPr>
    </c:plotArea>
    <c:legend>
      <c:legendPos val="b"/>
      <c:layout>
        <c:manualLayout>
          <c:xMode val="edge"/>
          <c:yMode val="edge"/>
          <c:x val="0.12805856284308265"/>
          <c:y val="0.91426373151526796"/>
          <c:w val="0.74771940334489018"/>
          <c:h val="8.5736268484732092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New cases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Italy</c:v>
                </c:pt>
              </c:strCache>
            </c:strRef>
          </c:cat>
          <c:val>
            <c:numRef>
              <c:f>Sheet1!$B$2</c:f>
              <c:numCache>
                <c:formatCode>General</c:formatCode>
                <c:ptCount val="1"/>
                <c:pt idx="0">
                  <c:v>2651</c:v>
                </c:pt>
              </c:numCache>
            </c:numRef>
          </c:val>
          <c:extLst>
            <c:ext xmlns:c16="http://schemas.microsoft.com/office/drawing/2014/chart" uri="{C3380CC4-5D6E-409C-BE32-E72D297353CC}">
              <c16:uniqueId val="{00000000-63CA-44C7-8B4F-3479FE091CE6}"/>
            </c:ext>
          </c:extLst>
        </c:ser>
        <c:ser>
          <c:idx val="1"/>
          <c:order val="1"/>
          <c:tx>
            <c:strRef>
              <c:f>Sheet1!$C$1</c:f>
              <c:strCache>
                <c:ptCount val="1"/>
                <c:pt idx="0">
                  <c:v>Current new and suspected cases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Italy</c:v>
                </c:pt>
              </c:strCache>
            </c:strRef>
          </c:cat>
          <c:val>
            <c:numRef>
              <c:f>Sheet1!$C$2</c:f>
              <c:numCache>
                <c:formatCode>General</c:formatCode>
                <c:ptCount val="1"/>
                <c:pt idx="0">
                  <c:v>12839</c:v>
                </c:pt>
              </c:numCache>
            </c:numRef>
          </c:val>
          <c:extLst>
            <c:ext xmlns:c16="http://schemas.microsoft.com/office/drawing/2014/chart" uri="{C3380CC4-5D6E-409C-BE32-E72D297353CC}">
              <c16:uniqueId val="{00000001-63CA-44C7-8B4F-3479FE091CE6}"/>
            </c:ext>
          </c:extLst>
        </c:ser>
        <c:dLbls>
          <c:dLblPos val="outEnd"/>
          <c:showLegendKey val="0"/>
          <c:showVal val="1"/>
          <c:showCatName val="0"/>
          <c:showSerName val="0"/>
          <c:showPercent val="0"/>
          <c:showBubbleSize val="0"/>
        </c:dLbls>
        <c:gapWidth val="219"/>
        <c:axId val="391031248"/>
        <c:axId val="391033216"/>
      </c:barChart>
      <c:catAx>
        <c:axId val="391031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91033216"/>
        <c:crosses val="autoZero"/>
        <c:auto val="1"/>
        <c:lblAlgn val="ctr"/>
        <c:lblOffset val="100"/>
        <c:noMultiLvlLbl val="0"/>
      </c:catAx>
      <c:valAx>
        <c:axId val="391033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910312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09D11D-20F5-4A37-A5CA-2927ACD56E0F}" type="datetimeFigureOut">
              <a:rPr lang="en-US" smtClean="0"/>
              <a:t>3/16/2020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A261EA-17B0-4763-BCE5-7874927D6FE6}" type="slidenum">
              <a:rPr lang="en-US" smtClean="0"/>
              <a:t>‹#›</a:t>
            </a:fld>
            <a:endParaRPr lang="en-US"/>
          </a:p>
        </p:txBody>
      </p:sp>
    </p:spTree>
    <p:extLst>
      <p:ext uri="{BB962C8B-B14F-4D97-AF65-F5344CB8AC3E}">
        <p14:creationId xmlns:p14="http://schemas.microsoft.com/office/powerpoint/2010/main" val="3602399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117593-AD89-4C4B-B8D2-4B57DC2FE171}" type="slidenum">
              <a:rPr lang="en-US" smtClean="0"/>
              <a:t>37</a:t>
            </a:fld>
            <a:endParaRPr lang="en-US"/>
          </a:p>
        </p:txBody>
      </p:sp>
    </p:spTree>
    <p:extLst>
      <p:ext uri="{BB962C8B-B14F-4D97-AF65-F5344CB8AC3E}">
        <p14:creationId xmlns:p14="http://schemas.microsoft.com/office/powerpoint/2010/main" val="1349978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E9898E-A9C1-4B34-A2E3-B8BB7FD9920F}"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F59262-9C0E-47E8-BD44-A796A7569ECB}" type="slidenum">
              <a:rPr lang="en-US" smtClean="0"/>
              <a:t>‹#›</a:t>
            </a:fld>
            <a:endParaRPr lang="en-US"/>
          </a:p>
        </p:txBody>
      </p:sp>
    </p:spTree>
    <p:extLst>
      <p:ext uri="{BB962C8B-B14F-4D97-AF65-F5344CB8AC3E}">
        <p14:creationId xmlns:p14="http://schemas.microsoft.com/office/powerpoint/2010/main" val="3028518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E9898E-A9C1-4B34-A2E3-B8BB7FD9920F}"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F59262-9C0E-47E8-BD44-A796A7569ECB}" type="slidenum">
              <a:rPr lang="en-US" smtClean="0"/>
              <a:t>‹#›</a:t>
            </a:fld>
            <a:endParaRPr lang="en-US"/>
          </a:p>
        </p:txBody>
      </p:sp>
    </p:spTree>
    <p:extLst>
      <p:ext uri="{BB962C8B-B14F-4D97-AF65-F5344CB8AC3E}">
        <p14:creationId xmlns:p14="http://schemas.microsoft.com/office/powerpoint/2010/main" val="2626744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E9898E-A9C1-4B34-A2E3-B8BB7FD9920F}"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F59262-9C0E-47E8-BD44-A796A7569ECB}" type="slidenum">
              <a:rPr lang="en-US" smtClean="0"/>
              <a:t>‹#›</a:t>
            </a:fld>
            <a:endParaRPr lang="en-US"/>
          </a:p>
        </p:txBody>
      </p:sp>
    </p:spTree>
    <p:extLst>
      <p:ext uri="{BB962C8B-B14F-4D97-AF65-F5344CB8AC3E}">
        <p14:creationId xmlns:p14="http://schemas.microsoft.com/office/powerpoint/2010/main" val="2479486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E9898E-A9C1-4B34-A2E3-B8BB7FD9920F}"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F59262-9C0E-47E8-BD44-A796A7569ECB}" type="slidenum">
              <a:rPr lang="en-US" smtClean="0"/>
              <a:t>‹#›</a:t>
            </a:fld>
            <a:endParaRPr lang="en-US"/>
          </a:p>
        </p:txBody>
      </p:sp>
    </p:spTree>
    <p:extLst>
      <p:ext uri="{BB962C8B-B14F-4D97-AF65-F5344CB8AC3E}">
        <p14:creationId xmlns:p14="http://schemas.microsoft.com/office/powerpoint/2010/main" val="1543178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1E9898E-A9C1-4B34-A2E3-B8BB7FD9920F}"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F59262-9C0E-47E8-BD44-A796A7569ECB}" type="slidenum">
              <a:rPr lang="en-US" smtClean="0"/>
              <a:t>‹#›</a:t>
            </a:fld>
            <a:endParaRPr lang="en-US"/>
          </a:p>
        </p:txBody>
      </p:sp>
    </p:spTree>
    <p:extLst>
      <p:ext uri="{BB962C8B-B14F-4D97-AF65-F5344CB8AC3E}">
        <p14:creationId xmlns:p14="http://schemas.microsoft.com/office/powerpoint/2010/main" val="3977158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E9898E-A9C1-4B34-A2E3-B8BB7FD9920F}"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F59262-9C0E-47E8-BD44-A796A7569ECB}" type="slidenum">
              <a:rPr lang="en-US" smtClean="0"/>
              <a:t>‹#›</a:t>
            </a:fld>
            <a:endParaRPr lang="en-US"/>
          </a:p>
        </p:txBody>
      </p:sp>
    </p:spTree>
    <p:extLst>
      <p:ext uri="{BB962C8B-B14F-4D97-AF65-F5344CB8AC3E}">
        <p14:creationId xmlns:p14="http://schemas.microsoft.com/office/powerpoint/2010/main" val="2770653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E9898E-A9C1-4B34-A2E3-B8BB7FD9920F}" type="datetimeFigureOut">
              <a:rPr lang="en-US" smtClean="0"/>
              <a:t>3/16/2020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F59262-9C0E-47E8-BD44-A796A7569ECB}" type="slidenum">
              <a:rPr lang="en-US" smtClean="0"/>
              <a:t>‹#›</a:t>
            </a:fld>
            <a:endParaRPr lang="en-US"/>
          </a:p>
        </p:txBody>
      </p:sp>
    </p:spTree>
    <p:extLst>
      <p:ext uri="{BB962C8B-B14F-4D97-AF65-F5344CB8AC3E}">
        <p14:creationId xmlns:p14="http://schemas.microsoft.com/office/powerpoint/2010/main" val="2837402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E9898E-A9C1-4B34-A2E3-B8BB7FD9920F}" type="datetimeFigureOut">
              <a:rPr lang="en-US" smtClean="0"/>
              <a:t>3/16/2020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F59262-9C0E-47E8-BD44-A796A7569ECB}" type="slidenum">
              <a:rPr lang="en-US" smtClean="0"/>
              <a:t>‹#›</a:t>
            </a:fld>
            <a:endParaRPr lang="en-US"/>
          </a:p>
        </p:txBody>
      </p:sp>
    </p:spTree>
    <p:extLst>
      <p:ext uri="{BB962C8B-B14F-4D97-AF65-F5344CB8AC3E}">
        <p14:creationId xmlns:p14="http://schemas.microsoft.com/office/powerpoint/2010/main" val="2615506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E9898E-A9C1-4B34-A2E3-B8BB7FD9920F}" type="datetimeFigureOut">
              <a:rPr lang="en-US" smtClean="0"/>
              <a:t>3/16/2020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F59262-9C0E-47E8-BD44-A796A7569ECB}" type="slidenum">
              <a:rPr lang="en-US" smtClean="0"/>
              <a:t>‹#›</a:t>
            </a:fld>
            <a:endParaRPr lang="en-US"/>
          </a:p>
        </p:txBody>
      </p:sp>
    </p:spTree>
    <p:extLst>
      <p:ext uri="{BB962C8B-B14F-4D97-AF65-F5344CB8AC3E}">
        <p14:creationId xmlns:p14="http://schemas.microsoft.com/office/powerpoint/2010/main" val="3324666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1E9898E-A9C1-4B34-A2E3-B8BB7FD9920F}"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F59262-9C0E-47E8-BD44-A796A7569ECB}" type="slidenum">
              <a:rPr lang="en-US" smtClean="0"/>
              <a:t>‹#›</a:t>
            </a:fld>
            <a:endParaRPr lang="en-US"/>
          </a:p>
        </p:txBody>
      </p:sp>
    </p:spTree>
    <p:extLst>
      <p:ext uri="{BB962C8B-B14F-4D97-AF65-F5344CB8AC3E}">
        <p14:creationId xmlns:p14="http://schemas.microsoft.com/office/powerpoint/2010/main" val="1965075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1E9898E-A9C1-4B34-A2E3-B8BB7FD9920F}"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F59262-9C0E-47E8-BD44-A796A7569ECB}" type="slidenum">
              <a:rPr lang="en-US" smtClean="0"/>
              <a:t>‹#›</a:t>
            </a:fld>
            <a:endParaRPr lang="en-US"/>
          </a:p>
        </p:txBody>
      </p:sp>
    </p:spTree>
    <p:extLst>
      <p:ext uri="{BB962C8B-B14F-4D97-AF65-F5344CB8AC3E}">
        <p14:creationId xmlns:p14="http://schemas.microsoft.com/office/powerpoint/2010/main" val="2776794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E9898E-A9C1-4B34-A2E3-B8BB7FD9920F}" type="datetimeFigureOut">
              <a:rPr lang="en-US" smtClean="0"/>
              <a:t>3/16/2020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F59262-9C0E-47E8-BD44-A796A7569ECB}" type="slidenum">
              <a:rPr lang="en-US" smtClean="0"/>
              <a:t>‹#›</a:t>
            </a:fld>
            <a:endParaRPr lang="en-US"/>
          </a:p>
        </p:txBody>
      </p:sp>
    </p:spTree>
    <p:extLst>
      <p:ext uri="{BB962C8B-B14F-4D97-AF65-F5344CB8AC3E}">
        <p14:creationId xmlns:p14="http://schemas.microsoft.com/office/powerpoint/2010/main" val="972880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2" Type="http://schemas.openxmlformats.org/officeDocument/2006/relationships/image" Target="../media/image26.t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4961" y="673135"/>
            <a:ext cx="11975184" cy="2059112"/>
          </a:xfrm>
        </p:spPr>
        <p:txBody>
          <a:bodyPr>
            <a:noAutofit/>
          </a:bodyPr>
          <a:lstStyle/>
          <a:p>
            <a:pPr algn="ctr"/>
            <a:r>
              <a:rPr lang="en-US" sz="3200" b="1" dirty="0" smtClean="0">
                <a:latin typeface="Arial"/>
                <a:cs typeface="Arial"/>
              </a:rPr>
              <a:t>Analysis of 25,000 Lab-Confirmed COVID-19 Cases in Wuhan: Epidemiological Characteristics and Non-Pharmaceutical Intervention Effects</a:t>
            </a:r>
            <a:endParaRPr lang="en-US" sz="3200" b="1" dirty="0">
              <a:latin typeface="Arial"/>
              <a:cs typeface="Arial"/>
            </a:endParaRPr>
          </a:p>
        </p:txBody>
      </p:sp>
      <p:sp>
        <p:nvSpPr>
          <p:cNvPr id="8" name="TextBox 7"/>
          <p:cNvSpPr txBox="1"/>
          <p:nvPr/>
        </p:nvSpPr>
        <p:spPr>
          <a:xfrm>
            <a:off x="6308437" y="2732247"/>
            <a:ext cx="5883563" cy="4401205"/>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Xihong Lin</a:t>
            </a:r>
          </a:p>
          <a:p>
            <a:pPr algn="ctr"/>
            <a:r>
              <a:rPr lang="en-US" sz="2800" b="1" dirty="0" smtClean="0">
                <a:latin typeface="Arial" panose="020B0604020202020204" pitchFamily="34" charset="0"/>
                <a:cs typeface="Arial" panose="020B0604020202020204" pitchFamily="34" charset="0"/>
              </a:rPr>
              <a:t>Department of Biostatistics </a:t>
            </a:r>
            <a:endParaRPr lang="en-US" sz="2800" b="1" dirty="0" smtClean="0">
              <a:latin typeface="Arial" panose="020B0604020202020204" pitchFamily="34" charset="0"/>
              <a:cs typeface="Arial" panose="020B0604020202020204" pitchFamily="34" charset="0"/>
            </a:endParaRPr>
          </a:p>
          <a:p>
            <a:pPr algn="ctr"/>
            <a:r>
              <a:rPr lang="en-US" sz="2800" b="1" dirty="0" smtClean="0">
                <a:latin typeface="Arial" panose="020B0604020202020204" pitchFamily="34" charset="0"/>
                <a:cs typeface="Arial" panose="020B0604020202020204" pitchFamily="34" charset="0"/>
              </a:rPr>
              <a:t>School of Public Health and </a:t>
            </a:r>
            <a:r>
              <a:rPr lang="en-US" sz="2800" b="1" dirty="0" smtClean="0">
                <a:latin typeface="Arial" panose="020B0604020202020204" pitchFamily="34" charset="0"/>
                <a:cs typeface="Arial" panose="020B0604020202020204" pitchFamily="34" charset="0"/>
              </a:rPr>
              <a:t>Department </a:t>
            </a:r>
            <a:r>
              <a:rPr lang="en-US" sz="2800" b="1" dirty="0" smtClean="0">
                <a:latin typeface="Arial" panose="020B0604020202020204" pitchFamily="34" charset="0"/>
                <a:cs typeface="Arial" panose="020B0604020202020204" pitchFamily="34" charset="0"/>
              </a:rPr>
              <a:t>of </a:t>
            </a:r>
            <a:r>
              <a:rPr lang="en-US" sz="2800" b="1" dirty="0" smtClean="0">
                <a:latin typeface="Arial" panose="020B0604020202020204" pitchFamily="34" charset="0"/>
                <a:cs typeface="Arial" panose="020B0604020202020204" pitchFamily="34" charset="0"/>
              </a:rPr>
              <a:t>Statistics</a:t>
            </a:r>
          </a:p>
          <a:p>
            <a:pPr algn="ctr"/>
            <a:r>
              <a:rPr lang="en-US" sz="2800" b="1" dirty="0" smtClean="0">
                <a:latin typeface="Arial" panose="020B0604020202020204" pitchFamily="34" charset="0"/>
                <a:cs typeface="Arial" panose="020B0604020202020204" pitchFamily="34" charset="0"/>
              </a:rPr>
              <a:t>Faculty of Arts and Sciences</a:t>
            </a:r>
            <a:endParaRPr lang="en-US" sz="2800" b="1"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Harvard </a:t>
            </a:r>
            <a:r>
              <a:rPr lang="en-US" sz="2800" b="1" dirty="0" smtClean="0">
                <a:latin typeface="Arial" panose="020B0604020202020204" pitchFamily="34" charset="0"/>
                <a:cs typeface="Arial" panose="020B0604020202020204" pitchFamily="34" charset="0"/>
              </a:rPr>
              <a:t>University </a:t>
            </a:r>
          </a:p>
          <a:p>
            <a:pPr algn="ctr"/>
            <a:r>
              <a:rPr lang="en-US" sz="2800" b="1" dirty="0" smtClean="0">
                <a:latin typeface="Arial" panose="020B0604020202020204" pitchFamily="34" charset="0"/>
                <a:cs typeface="Arial" panose="020B0604020202020204" pitchFamily="34" charset="0"/>
              </a:rPr>
              <a:t>and Broad </a:t>
            </a:r>
            <a:r>
              <a:rPr lang="en-US" sz="2800" b="1" dirty="0" smtClean="0">
                <a:latin typeface="Arial" panose="020B0604020202020204" pitchFamily="34" charset="0"/>
                <a:cs typeface="Arial" panose="020B0604020202020204" pitchFamily="34" charset="0"/>
              </a:rPr>
              <a:t>Institute of Harvard and MIT</a:t>
            </a:r>
            <a:endParaRPr lang="en-US" sz="2800" b="1" dirty="0" smtClean="0">
              <a:latin typeface="Arial" panose="020B0604020202020204" pitchFamily="34" charset="0"/>
              <a:cs typeface="Arial" panose="020B0604020202020204" pitchFamily="34" charset="0"/>
            </a:endParaRPr>
          </a:p>
          <a:p>
            <a:pPr algn="ctr"/>
            <a:endParaRPr lang="en-US" sz="2800" b="1" dirty="0" smtClean="0">
              <a:latin typeface="Arial" panose="020B0604020202020204" pitchFamily="34" charset="0"/>
              <a:cs typeface="Arial" panose="020B0604020202020204" pitchFamily="34" charset="0"/>
            </a:endParaRPr>
          </a:p>
          <a:p>
            <a:pPr algn="ctr"/>
            <a:endParaRPr lang="en-US" sz="2800" b="1" dirty="0" smtClean="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7291272D-5BF5-B64C-95B2-30A49F379464}"/>
              </a:ext>
            </a:extLst>
          </p:cNvPr>
          <p:cNvSpPr txBox="1">
            <a:spLocks/>
          </p:cNvSpPr>
          <p:nvPr/>
        </p:nvSpPr>
        <p:spPr>
          <a:xfrm>
            <a:off x="0" y="45263"/>
            <a:ext cx="12192000" cy="812800"/>
          </a:xfrm>
          <a:prstGeom prst="rect">
            <a:avLst/>
          </a:prstGeom>
          <a:solidFill>
            <a:srgbClr val="15716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200" b="1">
              <a:solidFill>
                <a:schemeClr val="bg1"/>
              </a:solidFill>
              <a:latin typeface="Arial"/>
              <a:cs typeface="Arial"/>
            </a:endParaRPr>
          </a:p>
        </p:txBody>
      </p:sp>
      <p:sp>
        <p:nvSpPr>
          <p:cNvPr id="7" name="Title 1">
            <a:extLst>
              <a:ext uri="{FF2B5EF4-FFF2-40B4-BE49-F238E27FC236}">
                <a16:creationId xmlns:a16="http://schemas.microsoft.com/office/drawing/2014/main" id="{C09087C3-4885-AE47-B33A-27FA17835123}"/>
              </a:ext>
            </a:extLst>
          </p:cNvPr>
          <p:cNvSpPr txBox="1">
            <a:spLocks/>
          </p:cNvSpPr>
          <p:nvPr/>
        </p:nvSpPr>
        <p:spPr>
          <a:xfrm>
            <a:off x="0" y="6474940"/>
            <a:ext cx="12192000" cy="383059"/>
          </a:xfrm>
          <a:prstGeom prst="rect">
            <a:avLst/>
          </a:prstGeom>
          <a:solidFill>
            <a:srgbClr val="15716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200" b="1">
              <a:solidFill>
                <a:schemeClr val="bg1"/>
              </a:solidFill>
              <a:latin typeface="Arial"/>
              <a:cs typeface="Arial"/>
            </a:endParaRPr>
          </a:p>
        </p:txBody>
      </p:sp>
      <p:sp>
        <p:nvSpPr>
          <p:cNvPr id="2" name="Slide Number Placeholder 1">
            <a:extLst>
              <a:ext uri="{FF2B5EF4-FFF2-40B4-BE49-F238E27FC236}">
                <a16:creationId xmlns:a16="http://schemas.microsoft.com/office/drawing/2014/main" id="{FA967829-3862-6647-8CB9-2A5576607297}"/>
              </a:ext>
            </a:extLst>
          </p:cNvPr>
          <p:cNvSpPr>
            <a:spLocks noGrp="1"/>
          </p:cNvSpPr>
          <p:nvPr>
            <p:ph type="sldNum" sz="quarter" idx="12"/>
          </p:nvPr>
        </p:nvSpPr>
        <p:spPr/>
        <p:txBody>
          <a:bodyPr/>
          <a:lstStyle/>
          <a:p>
            <a:fld id="{D5B1C1C0-6C59-7B44-9C69-B87C656EFC1E}" type="slidenum">
              <a:rPr lang="en-US" smtClean="0"/>
              <a:t>1</a:t>
            </a:fld>
            <a:endParaRPr lang="en-US"/>
          </a:p>
        </p:txBody>
      </p:sp>
      <p:pic>
        <p:nvPicPr>
          <p:cNvPr id="1026" name="Picture 2" descr="身处肺炎疫情一线 武汉医生的这条朋友圈刷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046" y="2850837"/>
            <a:ext cx="5218507" cy="3404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129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5338" y="1012111"/>
            <a:ext cx="10515600" cy="4814888"/>
          </a:xfrm>
        </p:spPr>
        <p:txBody>
          <a:bodyPr/>
          <a:lstStyle/>
          <a:p>
            <a:pPr marL="0" indent="0" algn="ctr">
              <a:lnSpc>
                <a:spcPct val="150000"/>
              </a:lnSpc>
              <a:spcBef>
                <a:spcPts val="0"/>
              </a:spcBef>
              <a:buNone/>
            </a:pPr>
            <a:r>
              <a:rPr lang="en-US" sz="2400" b="1" kern="100" dirty="0">
                <a:solidFill>
                  <a:srgbClr val="0070C0"/>
                </a:solidFill>
                <a:latin typeface="Arial" panose="020B0604020202020204" pitchFamily="34" charset="0"/>
                <a:ea typeface="DengXian" panose="02010600030101010101" pitchFamily="2" charset="-122"/>
                <a:cs typeface="Arial" panose="020B0604020202020204" pitchFamily="34" charset="0"/>
              </a:rPr>
              <a:t>Chaolong </a:t>
            </a:r>
            <a:r>
              <a:rPr lang="en-US" sz="2400" b="1" kern="100" dirty="0" smtClean="0">
                <a:solidFill>
                  <a:srgbClr val="0070C0"/>
                </a:solidFill>
                <a:latin typeface="Arial" panose="020B0604020202020204" pitchFamily="34" charset="0"/>
                <a:ea typeface="DengXian" panose="02010600030101010101" pitchFamily="2" charset="-122"/>
                <a:cs typeface="Arial" panose="020B0604020202020204" pitchFamily="34" charset="0"/>
              </a:rPr>
              <a:t>Wang</a:t>
            </a:r>
            <a:r>
              <a:rPr lang="en-US" sz="2400" b="1" kern="100" dirty="0" smtClean="0">
                <a:solidFill>
                  <a:srgbClr val="000000"/>
                </a:solidFill>
                <a:latin typeface="Arial" panose="020B0604020202020204" pitchFamily="34" charset="0"/>
                <a:ea typeface="DengXian" panose="02010600030101010101" pitchFamily="2" charset="-122"/>
                <a:cs typeface="Arial" panose="020B0604020202020204" pitchFamily="34" charset="0"/>
              </a:rPr>
              <a:t>, </a:t>
            </a:r>
            <a:r>
              <a:rPr lang="en-US" sz="2400" b="1" kern="100" dirty="0" smtClean="0">
                <a:solidFill>
                  <a:srgbClr val="0070C0"/>
                </a:solidFill>
                <a:latin typeface="Arial" panose="020B0604020202020204" pitchFamily="34" charset="0"/>
                <a:ea typeface="DengXian" panose="02010600030101010101" pitchFamily="2" charset="-122"/>
                <a:cs typeface="Arial" panose="020B0604020202020204" pitchFamily="34" charset="0"/>
              </a:rPr>
              <a:t>Li Liu</a:t>
            </a:r>
            <a:r>
              <a:rPr lang="en-US" sz="2400" b="1" kern="100" dirty="0" smtClean="0">
                <a:solidFill>
                  <a:srgbClr val="000000"/>
                </a:solidFill>
                <a:latin typeface="Arial" panose="020B0604020202020204" pitchFamily="34" charset="0"/>
                <a:ea typeface="DengXian" panose="02010600030101010101" pitchFamily="2" charset="-122"/>
                <a:cs typeface="Arial" panose="020B0604020202020204" pitchFamily="34" charset="0"/>
              </a:rPr>
              <a:t>, </a:t>
            </a:r>
            <a:r>
              <a:rPr lang="en-US" sz="2400" b="1" kern="100" dirty="0" err="1" smtClean="0">
                <a:solidFill>
                  <a:srgbClr val="000000"/>
                </a:solidFill>
                <a:latin typeface="Arial" panose="020B0604020202020204" pitchFamily="34" charset="0"/>
                <a:ea typeface="DengXian" panose="02010600030101010101" pitchFamily="2" charset="-122"/>
                <a:cs typeface="Arial" panose="020B0604020202020204" pitchFamily="34" charset="0"/>
              </a:rPr>
              <a:t>Xingjie</a:t>
            </a:r>
            <a:r>
              <a:rPr lang="en-US" sz="2400" b="1" kern="100" dirty="0" smtClean="0">
                <a:solidFill>
                  <a:srgbClr val="000000"/>
                </a:solidFill>
                <a:latin typeface="Arial" panose="020B0604020202020204" pitchFamily="34" charset="0"/>
                <a:ea typeface="DengXian" panose="02010600030101010101" pitchFamily="2" charset="-122"/>
                <a:cs typeface="Arial" panose="020B0604020202020204" pitchFamily="34" charset="0"/>
              </a:rPr>
              <a:t> Hao, </a:t>
            </a:r>
            <a:r>
              <a:rPr lang="en-US" sz="2400" b="1" kern="100" dirty="0" err="1" smtClean="0">
                <a:solidFill>
                  <a:srgbClr val="000000"/>
                </a:solidFill>
                <a:latin typeface="Arial" panose="020B0604020202020204" pitchFamily="34" charset="0"/>
                <a:ea typeface="DengXian" panose="02010600030101010101" pitchFamily="2" charset="-122"/>
                <a:cs typeface="Arial" panose="020B0604020202020204" pitchFamily="34" charset="0"/>
              </a:rPr>
              <a:t>Huan</a:t>
            </a:r>
            <a:r>
              <a:rPr lang="en-US" sz="2400" b="1" kern="100" dirty="0" smtClean="0">
                <a:solidFill>
                  <a:srgbClr val="000000"/>
                </a:solidFill>
                <a:latin typeface="Arial" panose="020B0604020202020204" pitchFamily="34" charset="0"/>
                <a:ea typeface="DengXian" panose="02010600030101010101" pitchFamily="2" charset="-122"/>
                <a:cs typeface="Arial" panose="020B0604020202020204" pitchFamily="34" charset="0"/>
              </a:rPr>
              <a:t> Guo, Qi Wang, </a:t>
            </a:r>
            <a:r>
              <a:rPr lang="en-US" sz="2400" b="1" kern="100" dirty="0">
                <a:solidFill>
                  <a:srgbClr val="000000"/>
                </a:solidFill>
                <a:latin typeface="Arial" panose="020B0604020202020204" pitchFamily="34" charset="0"/>
                <a:ea typeface="DengXian" panose="02010600030101010101" pitchFamily="2" charset="-122"/>
                <a:cs typeface="Arial" panose="020B0604020202020204" pitchFamily="34" charset="0"/>
              </a:rPr>
              <a:t>Jiao </a:t>
            </a:r>
            <a:r>
              <a:rPr lang="en-US" sz="2400" b="1" kern="100" dirty="0" smtClean="0">
                <a:solidFill>
                  <a:srgbClr val="000000"/>
                </a:solidFill>
                <a:latin typeface="Arial" panose="020B0604020202020204" pitchFamily="34" charset="0"/>
                <a:ea typeface="DengXian" panose="02010600030101010101" pitchFamily="2" charset="-122"/>
                <a:cs typeface="Arial" panose="020B0604020202020204" pitchFamily="34" charset="0"/>
              </a:rPr>
              <a:t>Huang, Na </a:t>
            </a:r>
            <a:r>
              <a:rPr lang="en-US" sz="2400" b="1" kern="100" dirty="0">
                <a:solidFill>
                  <a:srgbClr val="000000"/>
                </a:solidFill>
                <a:latin typeface="Arial" panose="020B0604020202020204" pitchFamily="34" charset="0"/>
                <a:ea typeface="DengXian" panose="02010600030101010101" pitchFamily="2" charset="-122"/>
                <a:cs typeface="Arial" panose="020B0604020202020204" pitchFamily="34" charset="0"/>
              </a:rPr>
              <a:t>He</a:t>
            </a:r>
            <a:r>
              <a:rPr lang="en-US" sz="2400" b="1" kern="100" dirty="0" smtClean="0">
                <a:solidFill>
                  <a:srgbClr val="000000"/>
                </a:solidFill>
                <a:latin typeface="Arial" panose="020B0604020202020204" pitchFamily="34" charset="0"/>
                <a:ea typeface="DengXian" panose="02010600030101010101" pitchFamily="2" charset="-122"/>
                <a:cs typeface="Arial" panose="020B0604020202020204" pitchFamily="34" charset="0"/>
              </a:rPr>
              <a:t>, </a:t>
            </a:r>
            <a:r>
              <a:rPr lang="en-US" sz="2400" b="1" kern="100" dirty="0" err="1">
                <a:solidFill>
                  <a:srgbClr val="000000"/>
                </a:solidFill>
                <a:latin typeface="Arial" panose="020B0604020202020204" pitchFamily="34" charset="0"/>
                <a:ea typeface="DengXian" panose="02010600030101010101" pitchFamily="2" charset="-122"/>
                <a:cs typeface="Arial" panose="020B0604020202020204" pitchFamily="34" charset="0"/>
              </a:rPr>
              <a:t>Hongjie</a:t>
            </a:r>
            <a:r>
              <a:rPr lang="en-US" sz="2400" b="1" kern="100" dirty="0">
                <a:solidFill>
                  <a:srgbClr val="000000"/>
                </a:solidFill>
                <a:latin typeface="Arial" panose="020B0604020202020204" pitchFamily="34" charset="0"/>
                <a:ea typeface="DengXian" panose="02010600030101010101" pitchFamily="2" charset="-122"/>
                <a:cs typeface="Arial" panose="020B0604020202020204" pitchFamily="34" charset="0"/>
              </a:rPr>
              <a:t> </a:t>
            </a:r>
            <a:r>
              <a:rPr lang="en-US" sz="2400" b="1" kern="100" dirty="0" smtClean="0">
                <a:solidFill>
                  <a:srgbClr val="000000"/>
                </a:solidFill>
                <a:latin typeface="Arial" panose="020B0604020202020204" pitchFamily="34" charset="0"/>
                <a:ea typeface="DengXian" panose="02010600030101010101" pitchFamily="2" charset="-122"/>
                <a:cs typeface="Arial" panose="020B0604020202020204" pitchFamily="34" charset="0"/>
              </a:rPr>
              <a:t>Yu, </a:t>
            </a:r>
            <a:r>
              <a:rPr lang="en-US" sz="2400" b="1" kern="100" dirty="0">
                <a:solidFill>
                  <a:srgbClr val="0070C0"/>
                </a:solidFill>
                <a:latin typeface="Arial" panose="020B0604020202020204" pitchFamily="34" charset="0"/>
                <a:ea typeface="DengXian" panose="02010600030101010101" pitchFamily="2" charset="-122"/>
                <a:cs typeface="Arial" panose="020B0604020202020204" pitchFamily="34" charset="0"/>
              </a:rPr>
              <a:t>An Pan</a:t>
            </a:r>
            <a:r>
              <a:rPr lang="en-US" sz="2400" b="1" kern="100" dirty="0" smtClean="0">
                <a:solidFill>
                  <a:srgbClr val="000000"/>
                </a:solidFill>
                <a:latin typeface="Arial" panose="020B0604020202020204" pitchFamily="34" charset="0"/>
                <a:ea typeface="DengXian" panose="02010600030101010101" pitchFamily="2" charset="-122"/>
                <a:cs typeface="Arial" panose="020B0604020202020204" pitchFamily="34" charset="0"/>
              </a:rPr>
              <a:t>, </a:t>
            </a:r>
            <a:r>
              <a:rPr lang="en-US" sz="2400" b="1" kern="100" dirty="0">
                <a:solidFill>
                  <a:srgbClr val="000000"/>
                </a:solidFill>
                <a:latin typeface="Arial" panose="020B0604020202020204" pitchFamily="34" charset="0"/>
                <a:ea typeface="DengXian" panose="02010600030101010101" pitchFamily="2" charset="-122"/>
                <a:cs typeface="Arial" panose="020B0604020202020204" pitchFamily="34" charset="0"/>
              </a:rPr>
              <a:t>Sheng </a:t>
            </a:r>
            <a:r>
              <a:rPr lang="en-US" sz="2400" b="1" kern="100" dirty="0" smtClean="0">
                <a:solidFill>
                  <a:srgbClr val="000000"/>
                </a:solidFill>
                <a:latin typeface="Arial" panose="020B0604020202020204" pitchFamily="34" charset="0"/>
                <a:ea typeface="DengXian" panose="02010600030101010101" pitchFamily="2" charset="-122"/>
                <a:cs typeface="Arial" panose="020B0604020202020204" pitchFamily="34" charset="0"/>
              </a:rPr>
              <a:t>Wei, Tangchun Wu</a:t>
            </a:r>
          </a:p>
          <a:p>
            <a:pPr marL="0" indent="0" algn="ctr">
              <a:lnSpc>
                <a:spcPct val="150000"/>
              </a:lnSpc>
              <a:spcBef>
                <a:spcPts val="0"/>
              </a:spcBef>
              <a:buNone/>
            </a:pPr>
            <a:endParaRPr lang="en-US" sz="2400" b="1" kern="100" dirty="0" smtClean="0">
              <a:solidFill>
                <a:srgbClr val="000000"/>
              </a:solidFill>
              <a:latin typeface="Arial" panose="020B0604020202020204" pitchFamily="34" charset="0"/>
              <a:ea typeface="DengXian" panose="02010600030101010101" pitchFamily="2" charset="-122"/>
              <a:cs typeface="Arial" panose="020B0604020202020204" pitchFamily="34" charset="0"/>
            </a:endParaRPr>
          </a:p>
          <a:p>
            <a:pPr marL="0" indent="0" algn="ctr">
              <a:lnSpc>
                <a:spcPct val="150000"/>
              </a:lnSpc>
              <a:spcBef>
                <a:spcPts val="0"/>
              </a:spcBef>
              <a:buNone/>
            </a:pPr>
            <a:r>
              <a:rPr lang="en-US" sz="2400" b="1" kern="100" dirty="0" err="1" smtClean="0">
                <a:solidFill>
                  <a:srgbClr val="000000"/>
                </a:solidFill>
                <a:effectLst/>
                <a:latin typeface="Arial" panose="020B0604020202020204" pitchFamily="34" charset="0"/>
                <a:ea typeface="DengXian" panose="02010600030101010101" pitchFamily="2" charset="-122"/>
                <a:cs typeface="Arial" panose="020B0604020202020204" pitchFamily="34" charset="0"/>
              </a:rPr>
              <a:t>Tongji</a:t>
            </a:r>
            <a:r>
              <a:rPr lang="en-US" sz="2400" b="1" kern="100" dirty="0" smtClean="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US" sz="2400" b="1" kern="100" dirty="0" smtClean="0">
                <a:solidFill>
                  <a:srgbClr val="000000"/>
                </a:solidFill>
                <a:effectLst/>
                <a:latin typeface="Arial" panose="020B0604020202020204" pitchFamily="34" charset="0"/>
                <a:ea typeface="DengXian" panose="02010600030101010101" pitchFamily="2" charset="-122"/>
                <a:cs typeface="Arial" panose="020B0604020202020204" pitchFamily="34" charset="0"/>
              </a:rPr>
              <a:t>School of Public Health</a:t>
            </a:r>
          </a:p>
          <a:p>
            <a:pPr marL="0" indent="0" algn="ctr">
              <a:lnSpc>
                <a:spcPct val="150000"/>
              </a:lnSpc>
              <a:spcBef>
                <a:spcPts val="0"/>
              </a:spcBef>
              <a:buNone/>
            </a:pPr>
            <a:r>
              <a:rPr lang="en-US" sz="2400" b="1" kern="100" dirty="0" err="1" smtClean="0">
                <a:solidFill>
                  <a:srgbClr val="000000"/>
                </a:solidFill>
                <a:latin typeface="Arial" panose="020B0604020202020204" pitchFamily="34" charset="0"/>
                <a:ea typeface="DengXian" panose="02010600030101010101" pitchFamily="2" charset="-122"/>
                <a:cs typeface="Arial" panose="020B0604020202020204" pitchFamily="34" charset="0"/>
              </a:rPr>
              <a:t>Huazhong</a:t>
            </a:r>
            <a:r>
              <a:rPr lang="en-US" sz="2400" b="1" kern="100" dirty="0" smtClean="0">
                <a:solidFill>
                  <a:srgbClr val="000000"/>
                </a:solidFill>
                <a:latin typeface="Arial" panose="020B0604020202020204" pitchFamily="34" charset="0"/>
                <a:ea typeface="DengXian" panose="02010600030101010101" pitchFamily="2" charset="-122"/>
                <a:cs typeface="Arial" panose="020B0604020202020204" pitchFamily="34" charset="0"/>
              </a:rPr>
              <a:t> </a:t>
            </a:r>
            <a:r>
              <a:rPr lang="en-US" sz="2400" b="1" kern="100" dirty="0" smtClean="0">
                <a:solidFill>
                  <a:srgbClr val="000000"/>
                </a:solidFill>
                <a:latin typeface="Arial" panose="020B0604020202020204" pitchFamily="34" charset="0"/>
                <a:ea typeface="DengXian" panose="02010600030101010101" pitchFamily="2" charset="-122"/>
                <a:cs typeface="Arial" panose="020B0604020202020204" pitchFamily="34" charset="0"/>
              </a:rPr>
              <a:t>Science and Technology University</a:t>
            </a:r>
          </a:p>
          <a:p>
            <a:pPr marL="0" indent="0" algn="ctr">
              <a:lnSpc>
                <a:spcPct val="150000"/>
              </a:lnSpc>
              <a:spcBef>
                <a:spcPts val="0"/>
              </a:spcBef>
              <a:buNone/>
            </a:pPr>
            <a:r>
              <a:rPr lang="en-US" sz="2400" b="1" kern="100" dirty="0" smtClean="0">
                <a:solidFill>
                  <a:srgbClr val="000000"/>
                </a:solidFill>
                <a:effectLst/>
                <a:latin typeface="Arial" panose="020B0604020202020204" pitchFamily="34" charset="0"/>
                <a:ea typeface="DengXian" panose="02010600030101010101" pitchFamily="2" charset="-122"/>
                <a:cs typeface="Arial" panose="020B0604020202020204" pitchFamily="34" charset="0"/>
              </a:rPr>
              <a:t>Wuhan</a:t>
            </a:r>
          </a:p>
          <a:p>
            <a:pPr marL="0" indent="0" algn="ctr">
              <a:lnSpc>
                <a:spcPct val="150000"/>
              </a:lnSpc>
              <a:spcBef>
                <a:spcPts val="0"/>
              </a:spcBef>
              <a:buNone/>
            </a:pPr>
            <a:r>
              <a:rPr lang="en-US" sz="2400" b="1" kern="100" dirty="0" smtClean="0">
                <a:solidFill>
                  <a:srgbClr val="0070C0"/>
                </a:solidFill>
                <a:latin typeface="Arial" panose="020B0604020202020204" pitchFamily="34" charset="0"/>
                <a:ea typeface="DengXian" panose="02010600030101010101" pitchFamily="2" charset="-122"/>
                <a:cs typeface="Arial" panose="020B0604020202020204" pitchFamily="34" charset="0"/>
              </a:rPr>
              <a:t>(blue=HSPH alum)</a:t>
            </a:r>
            <a:endParaRPr lang="en-US" sz="2400" b="1" kern="100" dirty="0" smtClean="0">
              <a:solidFill>
                <a:srgbClr val="0070C0"/>
              </a:solidFill>
              <a:effectLst/>
              <a:latin typeface="Arial" panose="020B0604020202020204" pitchFamily="34" charset="0"/>
              <a:ea typeface="DengXian" panose="02010600030101010101" pitchFamily="2" charset="-122"/>
              <a:cs typeface="Arial" panose="020B0604020202020204" pitchFamily="34" charset="0"/>
            </a:endParaRPr>
          </a:p>
          <a:p>
            <a:pPr marL="0" indent="0">
              <a:buNone/>
            </a:pPr>
            <a:endParaRPr lang="en-US" dirty="0"/>
          </a:p>
        </p:txBody>
      </p:sp>
      <p:sp>
        <p:nvSpPr>
          <p:cNvPr id="4" name="Title 1">
            <a:extLst>
              <a:ext uri="{FF2B5EF4-FFF2-40B4-BE49-F238E27FC236}">
                <a16:creationId xmlns:a16="http://schemas.microsoft.com/office/drawing/2014/main" id="{5B81C6D6-79C7-4477-B371-5E164A8DFCA5}"/>
              </a:ext>
            </a:extLst>
          </p:cNvPr>
          <p:cNvSpPr txBox="1">
            <a:spLocks/>
          </p:cNvSpPr>
          <p:nvPr/>
        </p:nvSpPr>
        <p:spPr>
          <a:xfrm>
            <a:off x="0" y="124883"/>
            <a:ext cx="12205445" cy="812800"/>
          </a:xfrm>
          <a:prstGeom prst="rect">
            <a:avLst/>
          </a:prstGeom>
          <a:solidFill>
            <a:srgbClr val="15716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solidFill>
                  <a:prstClr val="white">
                    <a:lumMod val="95000"/>
                  </a:prstClr>
                </a:solidFill>
                <a:latin typeface="Arial"/>
                <a:cs typeface="Arial"/>
              </a:rPr>
              <a:t>Acknowledgement</a:t>
            </a:r>
            <a:endParaRPr lang="en-US" sz="3600" b="1" dirty="0">
              <a:solidFill>
                <a:prstClr val="white">
                  <a:lumMod val="95000"/>
                </a:prstClr>
              </a:solidFill>
              <a:latin typeface="Arial"/>
              <a:cs typeface="Arial"/>
            </a:endParaRPr>
          </a:p>
        </p:txBody>
      </p:sp>
      <p:sp>
        <p:nvSpPr>
          <p:cNvPr id="2" name="TextBox 1"/>
          <p:cNvSpPr txBox="1"/>
          <p:nvPr/>
        </p:nvSpPr>
        <p:spPr>
          <a:xfrm>
            <a:off x="838200" y="5219700"/>
            <a:ext cx="9144000" cy="369332"/>
          </a:xfrm>
          <a:prstGeom prst="rect">
            <a:avLst/>
          </a:prstGeom>
          <a:noFill/>
        </p:spPr>
        <p:txBody>
          <a:bodyPr wrap="square" rtlCol="0">
            <a:spAutoFit/>
          </a:bodyPr>
          <a:lstStyle/>
          <a:p>
            <a:endParaRPr lang="en-US" dirty="0"/>
          </a:p>
        </p:txBody>
      </p:sp>
      <p:grpSp>
        <p:nvGrpSpPr>
          <p:cNvPr id="7" name="Group 6"/>
          <p:cNvGrpSpPr/>
          <p:nvPr/>
        </p:nvGrpSpPr>
        <p:grpSpPr>
          <a:xfrm>
            <a:off x="123826" y="5071342"/>
            <a:ext cx="11858624" cy="1530013"/>
            <a:chOff x="-191356" y="5074682"/>
            <a:chExt cx="11545156" cy="1530013"/>
          </a:xfrm>
        </p:grpSpPr>
        <p:sp>
          <p:nvSpPr>
            <p:cNvPr id="5" name="Rectangle 4"/>
            <p:cNvSpPr/>
            <p:nvPr/>
          </p:nvSpPr>
          <p:spPr>
            <a:xfrm>
              <a:off x="-191356" y="5074682"/>
              <a:ext cx="11545156" cy="1511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00025" y="5219700"/>
              <a:ext cx="11153775" cy="1384995"/>
            </a:xfrm>
            <a:prstGeom prst="rect">
              <a:avLst/>
            </a:prstGeom>
            <a:noFill/>
          </p:spPr>
          <p:txBody>
            <a:bodyPr wrap="square" rtlCol="0">
              <a:spAutoFit/>
            </a:bodyPr>
            <a:lstStyle/>
            <a:p>
              <a:pPr lvl="0"/>
              <a:r>
                <a:rPr lang="en-US" sz="2800" b="1" dirty="0" smtClean="0">
                  <a:solidFill>
                    <a:schemeClr val="bg1"/>
                  </a:solidFill>
                  <a:latin typeface="Arial" panose="020B0604020202020204" pitchFamily="34" charset="0"/>
                  <a:cs typeface="Arial" panose="020B0604020202020204" pitchFamily="34" charset="0"/>
                </a:rPr>
                <a:t>Thank all of my </a:t>
              </a:r>
              <a:r>
                <a:rPr lang="en-US" sz="2800" b="1" dirty="0" err="1" smtClean="0">
                  <a:solidFill>
                    <a:schemeClr val="bg1"/>
                  </a:solidFill>
                  <a:latin typeface="Arial" panose="020B0604020202020204" pitchFamily="34" charset="0"/>
                  <a:cs typeface="Arial" panose="020B0604020202020204" pitchFamily="34" charset="0"/>
                </a:rPr>
                <a:t>Tongji</a:t>
              </a:r>
              <a:r>
                <a:rPr lang="en-US" sz="2800" b="1" dirty="0" smtClean="0">
                  <a:solidFill>
                    <a:schemeClr val="bg1"/>
                  </a:solidFill>
                  <a:latin typeface="Arial" panose="020B0604020202020204" pitchFamily="34" charset="0"/>
                  <a:cs typeface="Arial" panose="020B0604020202020204" pitchFamily="34" charset="0"/>
                </a:rPr>
                <a:t> </a:t>
              </a:r>
              <a:r>
                <a:rPr lang="en-US" sz="2800" b="1" dirty="0">
                  <a:solidFill>
                    <a:schemeClr val="bg1"/>
                  </a:solidFill>
                  <a:latin typeface="Arial" panose="020B0604020202020204" pitchFamily="34" charset="0"/>
                  <a:cs typeface="Arial" panose="020B0604020202020204" pitchFamily="34" charset="0"/>
                </a:rPr>
                <a:t>SPH </a:t>
              </a:r>
              <a:r>
                <a:rPr lang="en-US" sz="2800" b="1" dirty="0" smtClean="0">
                  <a:solidFill>
                    <a:schemeClr val="bg1"/>
                  </a:solidFill>
                  <a:latin typeface="Arial" panose="020B0604020202020204" pitchFamily="34" charset="0"/>
                  <a:cs typeface="Arial" panose="020B0604020202020204" pitchFamily="34" charset="0"/>
                </a:rPr>
                <a:t>co-authors </a:t>
              </a:r>
              <a:r>
                <a:rPr lang="en-US" sz="2800" b="1" dirty="0">
                  <a:solidFill>
                    <a:schemeClr val="bg1"/>
                  </a:solidFill>
                  <a:latin typeface="Arial" panose="020B0604020202020204" pitchFamily="34" charset="0"/>
                  <a:cs typeface="Arial" panose="020B0604020202020204" pitchFamily="34" charset="0"/>
                </a:rPr>
                <a:t>for their tireless work on finishing this manuscript in a short time. The gained knowledge benefits US and other </a:t>
              </a:r>
              <a:r>
                <a:rPr lang="en-US" sz="2800" b="1" dirty="0" smtClean="0">
                  <a:solidFill>
                    <a:schemeClr val="bg1"/>
                  </a:solidFill>
                  <a:latin typeface="Arial" panose="020B0604020202020204" pitchFamily="34" charset="0"/>
                  <a:cs typeface="Arial" panose="020B0604020202020204" pitchFamily="34" charset="0"/>
                </a:rPr>
                <a:t>countries at this critical time.</a:t>
              </a:r>
              <a:endParaRPr lang="en-US" sz="2800" b="1" dirty="0">
                <a:solidFill>
                  <a:schemeClr val="bg1"/>
                </a:solidFill>
                <a:latin typeface="Arial" panose="020B0604020202020204" pitchFamily="34" charset="0"/>
                <a:cs typeface="Arial" panose="020B0604020202020204" pitchFamily="34" charset="0"/>
              </a:endParaRPr>
            </a:p>
          </p:txBody>
        </p:sp>
      </p:grpSp>
      <p:pic>
        <p:nvPicPr>
          <p:cNvPr id="10246" name="Picture 6" descr="Image result for an pan Harv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6923" y="2499415"/>
            <a:ext cx="2311251" cy="2311252"/>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Image result for chaolong wa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082" y="2499415"/>
            <a:ext cx="1779103" cy="2359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59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79557" y="1276490"/>
            <a:ext cx="7053557" cy="5581510"/>
          </a:xfrm>
          <a:prstGeom prst="rect">
            <a:avLst/>
          </a:prstGeom>
        </p:spPr>
      </p:pic>
      <p:sp>
        <p:nvSpPr>
          <p:cNvPr id="5" name="Title 1">
            <a:extLst>
              <a:ext uri="{FF2B5EF4-FFF2-40B4-BE49-F238E27FC236}">
                <a16:creationId xmlns:a16="http://schemas.microsoft.com/office/drawing/2014/main" id="{5B81C6D6-79C7-4477-B371-5E164A8DFCA5}"/>
              </a:ext>
            </a:extLst>
          </p:cNvPr>
          <p:cNvSpPr txBox="1">
            <a:spLocks noGrp="1"/>
          </p:cNvSpPr>
          <p:nvPr>
            <p:ph type="title"/>
          </p:nvPr>
        </p:nvSpPr>
        <p:spPr>
          <a:xfrm>
            <a:off x="0" y="90095"/>
            <a:ext cx="12192000" cy="1075748"/>
          </a:xfrm>
          <a:prstGeom prst="rect">
            <a:avLst/>
          </a:prstGeom>
          <a:solidFill>
            <a:srgbClr val="15716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smtClean="0">
                <a:solidFill>
                  <a:prstClr val="white">
                    <a:lumMod val="95000"/>
                  </a:prstClr>
                </a:solidFill>
                <a:latin typeface="Arial"/>
                <a:cs typeface="Arial"/>
              </a:rPr>
              <a:t>Key Point: Wuhan Experience tells us the COVID-19 Outbreak Can </a:t>
            </a:r>
            <a:r>
              <a:rPr lang="en-US" sz="3000" b="1" dirty="0">
                <a:solidFill>
                  <a:prstClr val="white">
                    <a:lumMod val="95000"/>
                  </a:prstClr>
                </a:solidFill>
                <a:latin typeface="Arial"/>
                <a:cs typeface="Arial"/>
              </a:rPr>
              <a:t>B</a:t>
            </a:r>
            <a:r>
              <a:rPr lang="en-US" sz="3000" b="1" dirty="0" smtClean="0">
                <a:solidFill>
                  <a:prstClr val="white">
                    <a:lumMod val="95000"/>
                  </a:prstClr>
                </a:solidFill>
                <a:latin typeface="Arial"/>
                <a:cs typeface="Arial"/>
              </a:rPr>
              <a:t>e Controlled by Effective Interventions: Centralized Quarantine</a:t>
            </a:r>
            <a:endParaRPr lang="en-US" sz="3000" b="1" dirty="0">
              <a:solidFill>
                <a:prstClr val="white">
                  <a:lumMod val="95000"/>
                </a:prstClr>
              </a:solidFill>
              <a:latin typeface="Arial"/>
              <a:cs typeface="Arial"/>
            </a:endParaRPr>
          </a:p>
        </p:txBody>
      </p:sp>
      <p:sp>
        <p:nvSpPr>
          <p:cNvPr id="6" name="TextBox 5"/>
          <p:cNvSpPr txBox="1"/>
          <p:nvPr/>
        </p:nvSpPr>
        <p:spPr>
          <a:xfrm>
            <a:off x="2320636" y="4220818"/>
            <a:ext cx="1477819"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R=3.88</a:t>
            </a:r>
            <a:endParaRPr lang="en-US" sz="2400" b="1" dirty="0">
              <a:latin typeface="Arial" panose="020B0604020202020204" pitchFamily="34" charset="0"/>
              <a:cs typeface="Arial" panose="020B0604020202020204" pitchFamily="34" charset="0"/>
            </a:endParaRPr>
          </a:p>
        </p:txBody>
      </p:sp>
      <p:sp>
        <p:nvSpPr>
          <p:cNvPr id="7" name="TextBox 6"/>
          <p:cNvSpPr txBox="1"/>
          <p:nvPr/>
        </p:nvSpPr>
        <p:spPr>
          <a:xfrm>
            <a:off x="5505450" y="3605580"/>
            <a:ext cx="1366982"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R=0.32</a:t>
            </a:r>
            <a:endParaRPr lang="en-US" sz="2400" b="1" dirty="0">
              <a:latin typeface="Arial" panose="020B0604020202020204" pitchFamily="34" charset="0"/>
              <a:cs typeface="Arial" panose="020B0604020202020204" pitchFamily="34" charset="0"/>
            </a:endParaRPr>
          </a:p>
        </p:txBody>
      </p:sp>
      <p:sp>
        <p:nvSpPr>
          <p:cNvPr id="8" name="TextBox 7"/>
          <p:cNvSpPr txBox="1"/>
          <p:nvPr/>
        </p:nvSpPr>
        <p:spPr>
          <a:xfrm>
            <a:off x="3906335" y="2393248"/>
            <a:ext cx="1334357"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R=1.25</a:t>
            </a:r>
            <a:endParaRPr lang="en-US" sz="2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Rectangle 9"/>
              <p:cNvSpPr/>
              <p:nvPr/>
            </p:nvSpPr>
            <p:spPr>
              <a:xfrm>
                <a:off x="7662293" y="4220818"/>
                <a:ext cx="4062331" cy="954107"/>
              </a:xfrm>
              <a:prstGeom prst="rect">
                <a:avLst/>
              </a:prstGeom>
            </p:spPr>
            <p:txBody>
              <a:bodyPr wrap="none">
                <a:spAutoFit/>
              </a:bodyPr>
              <a:lstStyle/>
              <a:p>
                <a:r>
                  <a:rPr lang="en-US" sz="2800" b="1" dirty="0" smtClean="0">
                    <a:latin typeface="Arial" panose="020B0604020202020204" pitchFamily="34" charset="0"/>
                    <a:ea typeface="DengXian" panose="02010600030101010101" pitchFamily="2" charset="-122"/>
                    <a:cs typeface="Arial" panose="020B0604020202020204" pitchFamily="34" charset="0"/>
                  </a:rPr>
                  <a:t>Effective </a:t>
                </a:r>
                <a:r>
                  <a:rPr lang="en-US" sz="2800" b="1" dirty="0">
                    <a:latin typeface="Arial" panose="020B0604020202020204" pitchFamily="34" charset="0"/>
                    <a:ea typeface="DengXian" panose="02010600030101010101" pitchFamily="2" charset="-122"/>
                    <a:cs typeface="Arial" panose="020B0604020202020204" pitchFamily="34" charset="0"/>
                  </a:rPr>
                  <a:t>reproductive </a:t>
                </a:r>
                <a:endParaRPr lang="en-US" sz="2800" b="1" dirty="0" smtClean="0">
                  <a:latin typeface="Arial" panose="020B0604020202020204" pitchFamily="34" charset="0"/>
                  <a:ea typeface="DengXian" panose="02010600030101010101" pitchFamily="2" charset="-122"/>
                  <a:cs typeface="Arial" panose="020B0604020202020204" pitchFamily="34" charset="0"/>
                </a:endParaRPr>
              </a:p>
              <a:p>
                <a:r>
                  <a:rPr lang="en-US" sz="2800" b="1" dirty="0" smtClean="0">
                    <a:latin typeface="Arial" panose="020B0604020202020204" pitchFamily="34" charset="0"/>
                    <a:ea typeface="DengXian" panose="02010600030101010101" pitchFamily="2" charset="-122"/>
                    <a:cs typeface="Arial" panose="020B0604020202020204" pitchFamily="34" charset="0"/>
                  </a:rPr>
                  <a:t>number </a:t>
                </a:r>
                <a14:m>
                  <m:oMath xmlns:m="http://schemas.openxmlformats.org/officeDocument/2006/math">
                    <m:sSub>
                      <m:sSubPr>
                        <m:ctrlPr>
                          <a:rPr lang="en-US" sz="2800" b="1" i="1">
                            <a:latin typeface="Cambria Math" panose="02040503050406030204" pitchFamily="18" charset="0"/>
                            <a:ea typeface="SimSun" panose="02010600030101010101" pitchFamily="2" charset="-122"/>
                            <a:cs typeface="Arial" panose="020B0604020202020204" pitchFamily="34" charset="0"/>
                          </a:rPr>
                        </m:ctrlPr>
                      </m:sSubPr>
                      <m:e>
                        <m:r>
                          <a:rPr lang="en-US" sz="2800" b="1" i="1">
                            <a:latin typeface="Cambria Math" panose="02040503050406030204" pitchFamily="18" charset="0"/>
                            <a:ea typeface="SimSun" panose="02010600030101010101" pitchFamily="2" charset="-122"/>
                            <a:cs typeface="Arial" panose="020B0604020202020204" pitchFamily="34" charset="0"/>
                          </a:rPr>
                          <m:t>𝑹</m:t>
                        </m:r>
                      </m:e>
                      <m:sub>
                        <m:r>
                          <a:rPr lang="en-US" sz="2800" b="1" i="1">
                            <a:latin typeface="Cambria Math" panose="02040503050406030204" pitchFamily="18" charset="0"/>
                            <a:ea typeface="SimSun" panose="02010600030101010101" pitchFamily="2" charset="-122"/>
                            <a:cs typeface="Arial" panose="020B0604020202020204" pitchFamily="34" charset="0"/>
                          </a:rPr>
                          <m:t>𝒕</m:t>
                        </m:r>
                      </m:sub>
                    </m:sSub>
                  </m:oMath>
                </a14:m>
                <a:r>
                  <a:rPr lang="en-US" b="1" dirty="0">
                    <a:latin typeface="Arial" panose="020B0604020202020204" pitchFamily="34" charset="0"/>
                    <a:ea typeface="DengXian" panose="02010600030101010101" pitchFamily="2" charset="-122"/>
                  </a:rPr>
                  <a:t> </a:t>
                </a:r>
                <a:endParaRPr lang="en-US" b="1" dirty="0"/>
              </a:p>
            </p:txBody>
          </p:sp>
        </mc:Choice>
        <mc:Fallback xmlns="">
          <p:sp>
            <p:nvSpPr>
              <p:cNvPr id="10" name="Rectangle 9"/>
              <p:cNvSpPr>
                <a:spLocks noRot="1" noChangeAspect="1" noMove="1" noResize="1" noEditPoints="1" noAdjustHandles="1" noChangeArrowheads="1" noChangeShapeType="1" noTextEdit="1"/>
              </p:cNvSpPr>
              <p:nvPr/>
            </p:nvSpPr>
            <p:spPr>
              <a:xfrm>
                <a:off x="7662293" y="4220818"/>
                <a:ext cx="4062331" cy="954107"/>
              </a:xfrm>
              <a:prstGeom prst="rect">
                <a:avLst/>
              </a:prstGeom>
              <a:blipFill>
                <a:blip r:embed="rId3"/>
                <a:stretch>
                  <a:fillRect l="-3153" t="-6369" r="-2102" b="-16561"/>
                </a:stretch>
              </a:blipFill>
            </p:spPr>
            <p:txBody>
              <a:bodyPr/>
              <a:lstStyle/>
              <a:p>
                <a:r>
                  <a:rPr lang="en-US">
                    <a:noFill/>
                  </a:rPr>
                  <a:t> </a:t>
                </a:r>
              </a:p>
            </p:txBody>
          </p:sp>
        </mc:Fallback>
      </mc:AlternateContent>
    </p:spTree>
    <p:extLst>
      <p:ext uri="{BB962C8B-B14F-4D97-AF65-F5344CB8AC3E}">
        <p14:creationId xmlns:p14="http://schemas.microsoft.com/office/powerpoint/2010/main" val="13682247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B81C6D6-79C7-4477-B371-5E164A8DFCA5}"/>
              </a:ext>
            </a:extLst>
          </p:cNvPr>
          <p:cNvSpPr txBox="1">
            <a:spLocks noGrp="1"/>
          </p:cNvSpPr>
          <p:nvPr>
            <p:ph type="title"/>
          </p:nvPr>
        </p:nvSpPr>
        <p:spPr>
          <a:xfrm>
            <a:off x="0" y="90095"/>
            <a:ext cx="12192000" cy="1075748"/>
          </a:xfrm>
          <a:prstGeom prst="rect">
            <a:avLst/>
          </a:prstGeom>
          <a:solidFill>
            <a:srgbClr val="15716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prstClr val="white">
                    <a:lumMod val="95000"/>
                  </a:prstClr>
                </a:solidFill>
                <a:latin typeface="Arial"/>
                <a:cs typeface="Arial"/>
              </a:rPr>
              <a:t>Wuhan</a:t>
            </a:r>
            <a:endParaRPr lang="en-US" sz="3200" b="1" dirty="0">
              <a:solidFill>
                <a:prstClr val="white">
                  <a:lumMod val="95000"/>
                </a:prstClr>
              </a:solidFill>
              <a:latin typeface="Arial"/>
              <a:cs typeface="Arial"/>
            </a:endParaRPr>
          </a:p>
        </p:txBody>
      </p:sp>
      <p:sp>
        <p:nvSpPr>
          <p:cNvPr id="9" name="TextBox 8"/>
          <p:cNvSpPr txBox="1"/>
          <p:nvPr/>
        </p:nvSpPr>
        <p:spPr>
          <a:xfrm>
            <a:off x="506277" y="4812634"/>
            <a:ext cx="11192897" cy="1384995"/>
          </a:xfrm>
          <a:prstGeom prst="rect">
            <a:avLst/>
          </a:prstGeom>
          <a:noFill/>
        </p:spPr>
        <p:txBody>
          <a:bodyPr wrap="square" rtlCol="0">
            <a:spAutoFit/>
          </a:bodyPr>
          <a:lstStyle/>
          <a:p>
            <a:pPr>
              <a:lnSpc>
                <a:spcPct val="150000"/>
              </a:lnSpc>
            </a:pPr>
            <a:endParaRPr lang="en-US" sz="2800" dirty="0">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grpSp>
        <p:nvGrpSpPr>
          <p:cNvPr id="3" name="Group 2"/>
          <p:cNvGrpSpPr/>
          <p:nvPr/>
        </p:nvGrpSpPr>
        <p:grpSpPr>
          <a:xfrm>
            <a:off x="2780631" y="1505576"/>
            <a:ext cx="6630737" cy="5352424"/>
            <a:chOff x="2206568" y="1361214"/>
            <a:chExt cx="6630737" cy="5352424"/>
          </a:xfrm>
        </p:grpSpPr>
        <p:pic>
          <p:nvPicPr>
            <p:cNvPr id="1030" name="Picture 6" descr="Image result for wuhan  hubei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6568" y="1361214"/>
              <a:ext cx="6630737" cy="46577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34088" y="6190418"/>
              <a:ext cx="3744228" cy="523220"/>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Population size: 11M</a:t>
              </a:r>
              <a:endParaRPr lang="en-US" sz="28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266867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B81C6D6-79C7-4477-B371-5E164A8DFCA5}"/>
              </a:ext>
            </a:extLst>
          </p:cNvPr>
          <p:cNvSpPr txBox="1">
            <a:spLocks noGrp="1"/>
          </p:cNvSpPr>
          <p:nvPr>
            <p:ph type="title"/>
          </p:nvPr>
        </p:nvSpPr>
        <p:spPr>
          <a:xfrm>
            <a:off x="0" y="90095"/>
            <a:ext cx="12192000" cy="1075748"/>
          </a:xfrm>
          <a:prstGeom prst="rect">
            <a:avLst/>
          </a:prstGeom>
          <a:solidFill>
            <a:srgbClr val="15716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prstClr val="white">
                    <a:lumMod val="95000"/>
                  </a:prstClr>
                </a:solidFill>
                <a:latin typeface="Arial"/>
                <a:cs typeface="Arial"/>
              </a:rPr>
              <a:t>Wuhan: A Beautiful City</a:t>
            </a:r>
            <a:endParaRPr lang="en-US" sz="3200" b="1" dirty="0">
              <a:solidFill>
                <a:prstClr val="white">
                  <a:lumMod val="95000"/>
                </a:prstClr>
              </a:solidFill>
              <a:latin typeface="Arial"/>
              <a:cs typeface="Arial"/>
            </a:endParaRPr>
          </a:p>
        </p:txBody>
      </p:sp>
      <p:sp>
        <p:nvSpPr>
          <p:cNvPr id="9" name="TextBox 8"/>
          <p:cNvSpPr txBox="1"/>
          <p:nvPr/>
        </p:nvSpPr>
        <p:spPr>
          <a:xfrm>
            <a:off x="506277" y="4812634"/>
            <a:ext cx="11192897" cy="1384995"/>
          </a:xfrm>
          <a:prstGeom prst="rect">
            <a:avLst/>
          </a:prstGeom>
          <a:noFill/>
        </p:spPr>
        <p:txBody>
          <a:bodyPr wrap="square" rtlCol="0">
            <a:spAutoFit/>
          </a:bodyPr>
          <a:lstStyle/>
          <a:p>
            <a:pPr>
              <a:lnSpc>
                <a:spcPct val="150000"/>
              </a:lnSpc>
            </a:pPr>
            <a:endParaRPr lang="en-US" sz="2800" dirty="0">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pic>
        <p:nvPicPr>
          <p:cNvPr id="1028" name="Picture 4" descr="https://www.sciencemag.org/sites/default/files/styles/inline__450w__no_aspect/public/wuhancity_1280p.jpg?itok=cb-TNdq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6873" y="1430596"/>
            <a:ext cx="6848604" cy="4490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803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B81C6D6-79C7-4477-B371-5E164A8DFCA5}"/>
              </a:ext>
            </a:extLst>
          </p:cNvPr>
          <p:cNvSpPr txBox="1">
            <a:spLocks noGrp="1"/>
          </p:cNvSpPr>
          <p:nvPr>
            <p:ph type="title"/>
          </p:nvPr>
        </p:nvSpPr>
        <p:spPr>
          <a:xfrm>
            <a:off x="0" y="90095"/>
            <a:ext cx="12192000" cy="1075748"/>
          </a:xfrm>
          <a:prstGeom prst="rect">
            <a:avLst/>
          </a:prstGeom>
          <a:solidFill>
            <a:srgbClr val="15716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prstClr val="white">
                    <a:lumMod val="95000"/>
                  </a:prstClr>
                </a:solidFill>
                <a:latin typeface="Arial"/>
                <a:cs typeface="Arial"/>
              </a:rPr>
              <a:t>Wuhan: A Beautiful City</a:t>
            </a:r>
            <a:endParaRPr lang="en-US" sz="3200" b="1" dirty="0">
              <a:solidFill>
                <a:prstClr val="white">
                  <a:lumMod val="95000"/>
                </a:prstClr>
              </a:solidFill>
              <a:latin typeface="Arial"/>
              <a:cs typeface="Arial"/>
            </a:endParaRPr>
          </a:p>
        </p:txBody>
      </p:sp>
      <p:sp>
        <p:nvSpPr>
          <p:cNvPr id="9" name="TextBox 8"/>
          <p:cNvSpPr txBox="1"/>
          <p:nvPr/>
        </p:nvSpPr>
        <p:spPr>
          <a:xfrm>
            <a:off x="506277" y="4812634"/>
            <a:ext cx="11192897" cy="1384995"/>
          </a:xfrm>
          <a:prstGeom prst="rect">
            <a:avLst/>
          </a:prstGeom>
          <a:noFill/>
        </p:spPr>
        <p:txBody>
          <a:bodyPr wrap="square" rtlCol="0">
            <a:spAutoFit/>
          </a:bodyPr>
          <a:lstStyle/>
          <a:p>
            <a:pPr>
              <a:lnSpc>
                <a:spcPct val="150000"/>
              </a:lnSpc>
            </a:pPr>
            <a:endParaRPr lang="en-US" sz="2800" dirty="0">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grpSp>
        <p:nvGrpSpPr>
          <p:cNvPr id="7" name="Group 6"/>
          <p:cNvGrpSpPr/>
          <p:nvPr/>
        </p:nvGrpSpPr>
        <p:grpSpPr>
          <a:xfrm>
            <a:off x="2555273" y="1355811"/>
            <a:ext cx="6610985" cy="5502189"/>
            <a:chOff x="5376112" y="1146439"/>
            <a:chExt cx="6610985" cy="5502189"/>
          </a:xfrm>
        </p:grpSpPr>
        <p:pic>
          <p:nvPicPr>
            <p:cNvPr id="1034" name="Picture 10" descr="https://timgsa.baidu.com/timg?image&amp;quality=80&amp;size=b9999_10000&amp;sec=1584077693563&amp;di=7a8dbad65f21fedb71ce7f37909a80aa&amp;imgtype=0&amp;src=http%3A%2F%2F5b0988e595225.cdn.sohucs.com%2Fimages%2F20180617%2F920bf7112c574f8eb76a7ca1d269adc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6112" y="1146439"/>
              <a:ext cx="6610985" cy="49582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24311" y="6186963"/>
              <a:ext cx="4545934"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East Lake, Cherry Blossom</a:t>
              </a:r>
              <a:endParaRPr lang="en-US" sz="24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8257253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6121" y="2281310"/>
            <a:ext cx="8391093" cy="1155984"/>
          </a:xfrm>
        </p:spPr>
        <p:txBody>
          <a:bodyPr/>
          <a:lstStyle/>
          <a:p>
            <a:endParaRPr lang="en-US"/>
          </a:p>
        </p:txBody>
      </p:sp>
      <p:pic>
        <p:nvPicPr>
          <p:cNvPr id="8" name="Content Placeholder 7"/>
          <p:cNvPicPr>
            <a:picLocks noGrp="1" noChangeAspect="1"/>
          </p:cNvPicPr>
          <p:nvPr>
            <p:ph idx="1"/>
          </p:nvPr>
        </p:nvPicPr>
        <p:blipFill>
          <a:blip r:embed="rId2"/>
          <a:stretch>
            <a:fillRect/>
          </a:stretch>
        </p:blipFill>
        <p:spPr>
          <a:xfrm>
            <a:off x="5986262" y="3800108"/>
            <a:ext cx="219475" cy="402371"/>
          </a:xfrm>
          <a:prstGeom prst="rect">
            <a:avLst/>
          </a:prstGeom>
        </p:spPr>
      </p:pic>
      <p:pic>
        <p:nvPicPr>
          <p:cNvPr id="4" name="Picture 3"/>
          <p:cNvPicPr>
            <a:picLocks noChangeAspect="1"/>
          </p:cNvPicPr>
          <p:nvPr/>
        </p:nvPicPr>
        <p:blipFill>
          <a:blip r:embed="rId3"/>
          <a:stretch>
            <a:fillRect/>
          </a:stretch>
        </p:blipFill>
        <p:spPr>
          <a:xfrm>
            <a:off x="2940" y="470130"/>
            <a:ext cx="11828206" cy="4604909"/>
          </a:xfrm>
          <a:prstGeom prst="rect">
            <a:avLst/>
          </a:prstGeom>
        </p:spPr>
      </p:pic>
      <p:grpSp>
        <p:nvGrpSpPr>
          <p:cNvPr id="15" name="Group 14"/>
          <p:cNvGrpSpPr/>
          <p:nvPr/>
        </p:nvGrpSpPr>
        <p:grpSpPr>
          <a:xfrm>
            <a:off x="138968" y="4893104"/>
            <a:ext cx="2829056" cy="2018020"/>
            <a:chOff x="138968" y="4893104"/>
            <a:chExt cx="2829056" cy="2018020"/>
          </a:xfrm>
        </p:grpSpPr>
        <p:sp>
          <p:nvSpPr>
            <p:cNvPr id="5" name="TextBox 4"/>
            <p:cNvSpPr txBox="1"/>
            <p:nvPr/>
          </p:nvSpPr>
          <p:spPr>
            <a:xfrm>
              <a:off x="138968" y="5341464"/>
              <a:ext cx="2829056" cy="1569660"/>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Dec 8, 2019: First case: close to the Huanan Seafood Market</a:t>
              </a:r>
              <a:endParaRPr lang="en-US" sz="2400" b="1" dirty="0">
                <a:solidFill>
                  <a:srgbClr val="0070C0"/>
                </a:solidFill>
                <a:latin typeface="Arial" panose="020B0604020202020204" pitchFamily="34" charset="0"/>
                <a:cs typeface="Arial" panose="020B0604020202020204" pitchFamily="34" charset="0"/>
              </a:endParaRPr>
            </a:p>
          </p:txBody>
        </p:sp>
        <p:sp>
          <p:nvSpPr>
            <p:cNvPr id="6" name="Up Arrow 5"/>
            <p:cNvSpPr/>
            <p:nvPr/>
          </p:nvSpPr>
          <p:spPr>
            <a:xfrm>
              <a:off x="1260985" y="4893104"/>
              <a:ext cx="292511" cy="455644"/>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3034150" y="-39957"/>
            <a:ext cx="7593064" cy="461665"/>
          </a:xfrm>
          <a:prstGeom prst="rect">
            <a:avLst/>
          </a:prstGeom>
          <a:noFill/>
        </p:spPr>
        <p:txBody>
          <a:bodyPr wrap="square" rtlCol="0">
            <a:spAutoFit/>
          </a:bodyPr>
          <a:lstStyle/>
          <a:p>
            <a:r>
              <a:rPr lang="en-US" sz="2400" b="1" dirty="0" smtClean="0">
                <a:solidFill>
                  <a:srgbClr val="0070C0"/>
                </a:solidFill>
                <a:latin typeface="Arial" panose="020B0604020202020204" pitchFamily="34" charset="0"/>
                <a:cs typeface="Arial" panose="020B0604020202020204" pitchFamily="34" charset="0"/>
              </a:rPr>
              <a:t>Wuhan CDC (n=25,961): December 8 – February 18</a:t>
            </a:r>
            <a:endParaRPr lang="en-US" sz="24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31625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6121" y="2281310"/>
            <a:ext cx="8391093" cy="1155984"/>
          </a:xfrm>
        </p:spPr>
        <p:txBody>
          <a:bodyPr/>
          <a:lstStyle/>
          <a:p>
            <a:endParaRPr lang="en-US"/>
          </a:p>
        </p:txBody>
      </p:sp>
      <p:pic>
        <p:nvPicPr>
          <p:cNvPr id="8" name="Content Placeholder 7"/>
          <p:cNvPicPr>
            <a:picLocks noGrp="1" noChangeAspect="1"/>
          </p:cNvPicPr>
          <p:nvPr>
            <p:ph idx="1"/>
          </p:nvPr>
        </p:nvPicPr>
        <p:blipFill>
          <a:blip r:embed="rId2"/>
          <a:stretch>
            <a:fillRect/>
          </a:stretch>
        </p:blipFill>
        <p:spPr>
          <a:xfrm>
            <a:off x="5986262" y="3800108"/>
            <a:ext cx="219475" cy="402371"/>
          </a:xfrm>
          <a:prstGeom prst="rect">
            <a:avLst/>
          </a:prstGeom>
        </p:spPr>
      </p:pic>
      <p:pic>
        <p:nvPicPr>
          <p:cNvPr id="4" name="Picture 3"/>
          <p:cNvPicPr>
            <a:picLocks noChangeAspect="1"/>
          </p:cNvPicPr>
          <p:nvPr/>
        </p:nvPicPr>
        <p:blipFill>
          <a:blip r:embed="rId3"/>
          <a:stretch>
            <a:fillRect/>
          </a:stretch>
        </p:blipFill>
        <p:spPr>
          <a:xfrm>
            <a:off x="2940" y="470130"/>
            <a:ext cx="11828206" cy="4604909"/>
          </a:xfrm>
          <a:prstGeom prst="rect">
            <a:avLst/>
          </a:prstGeom>
        </p:spPr>
      </p:pic>
      <p:grpSp>
        <p:nvGrpSpPr>
          <p:cNvPr id="15" name="Group 14"/>
          <p:cNvGrpSpPr/>
          <p:nvPr/>
        </p:nvGrpSpPr>
        <p:grpSpPr>
          <a:xfrm>
            <a:off x="138968" y="4893104"/>
            <a:ext cx="2829056" cy="2018020"/>
            <a:chOff x="138968" y="4893104"/>
            <a:chExt cx="2829056" cy="2018020"/>
          </a:xfrm>
        </p:grpSpPr>
        <p:sp>
          <p:nvSpPr>
            <p:cNvPr id="5" name="TextBox 4"/>
            <p:cNvSpPr txBox="1"/>
            <p:nvPr/>
          </p:nvSpPr>
          <p:spPr>
            <a:xfrm>
              <a:off x="138968" y="5341464"/>
              <a:ext cx="2829056" cy="1569660"/>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Dec 8, 2019: First case: close to the Huanan Seafood Market</a:t>
              </a:r>
              <a:endParaRPr lang="en-US" sz="2400" b="1" dirty="0">
                <a:solidFill>
                  <a:srgbClr val="0070C0"/>
                </a:solidFill>
                <a:latin typeface="Arial" panose="020B0604020202020204" pitchFamily="34" charset="0"/>
                <a:cs typeface="Arial" panose="020B0604020202020204" pitchFamily="34" charset="0"/>
              </a:endParaRPr>
            </a:p>
          </p:txBody>
        </p:sp>
        <p:sp>
          <p:nvSpPr>
            <p:cNvPr id="6" name="Up Arrow 5"/>
            <p:cNvSpPr/>
            <p:nvPr/>
          </p:nvSpPr>
          <p:spPr>
            <a:xfrm>
              <a:off x="1260985" y="4893104"/>
              <a:ext cx="292511" cy="455644"/>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3034150" y="-39957"/>
            <a:ext cx="7593064" cy="461665"/>
          </a:xfrm>
          <a:prstGeom prst="rect">
            <a:avLst/>
          </a:prstGeom>
          <a:noFill/>
        </p:spPr>
        <p:txBody>
          <a:bodyPr wrap="square" rtlCol="0">
            <a:spAutoFit/>
          </a:bodyPr>
          <a:lstStyle/>
          <a:p>
            <a:r>
              <a:rPr lang="en-US" sz="2400" b="1" dirty="0" smtClean="0">
                <a:solidFill>
                  <a:srgbClr val="0070C0"/>
                </a:solidFill>
                <a:latin typeface="Arial" panose="020B0604020202020204" pitchFamily="34" charset="0"/>
                <a:cs typeface="Arial" panose="020B0604020202020204" pitchFamily="34" charset="0"/>
              </a:rPr>
              <a:t>Wuhan CDC (n=25,961): December 8 – February 18</a:t>
            </a:r>
            <a:endParaRPr lang="en-US" sz="2400" b="1" dirty="0">
              <a:solidFill>
                <a:srgbClr val="0070C0"/>
              </a:solidFill>
              <a:latin typeface="Arial" panose="020B0604020202020204" pitchFamily="34" charset="0"/>
              <a:cs typeface="Arial" panose="020B0604020202020204" pitchFamily="34" charset="0"/>
            </a:endParaRPr>
          </a:p>
        </p:txBody>
      </p:sp>
      <p:grpSp>
        <p:nvGrpSpPr>
          <p:cNvPr id="25" name="Group 24"/>
          <p:cNvGrpSpPr/>
          <p:nvPr/>
        </p:nvGrpSpPr>
        <p:grpSpPr>
          <a:xfrm>
            <a:off x="305488" y="672318"/>
            <a:ext cx="4476842" cy="3178558"/>
            <a:chOff x="418187" y="1397132"/>
            <a:chExt cx="4476842" cy="3178558"/>
          </a:xfrm>
        </p:grpSpPr>
        <p:pic>
          <p:nvPicPr>
            <p:cNvPr id="19" name="Picture 2" descr="Image result for 华南市场"/>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187" y="1397132"/>
              <a:ext cx="4476842" cy="3178558"/>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1044391" y="1621998"/>
              <a:ext cx="3558590" cy="461665"/>
            </a:xfrm>
            <a:prstGeom prst="rect">
              <a:avLst/>
            </a:prstGeom>
            <a:noFill/>
          </p:spPr>
          <p:txBody>
            <a:bodyPr wrap="square" rtlCol="0">
              <a:spAutoFit/>
            </a:bodyPr>
            <a:lstStyle/>
            <a:p>
              <a:r>
                <a:rPr lang="en-US" sz="2400" b="1" dirty="0" smtClean="0">
                  <a:solidFill>
                    <a:srgbClr val="C00000"/>
                  </a:solidFill>
                  <a:latin typeface="Arial" panose="020B0604020202020204" pitchFamily="34" charset="0"/>
                  <a:cs typeface="Arial" panose="020B0604020202020204" pitchFamily="34" charset="0"/>
                </a:rPr>
                <a:t>Closed on Jan 1, 2020</a:t>
              </a:r>
              <a:endParaRPr lang="en-US" sz="2400" b="1" dirty="0">
                <a:solidFill>
                  <a:srgbClr val="C0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9198962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6121" y="2281310"/>
            <a:ext cx="8391093" cy="1155984"/>
          </a:xfrm>
        </p:spPr>
        <p:txBody>
          <a:bodyPr/>
          <a:lstStyle/>
          <a:p>
            <a:endParaRPr lang="en-US"/>
          </a:p>
        </p:txBody>
      </p:sp>
      <p:pic>
        <p:nvPicPr>
          <p:cNvPr id="8" name="Content Placeholder 7"/>
          <p:cNvPicPr>
            <a:picLocks noGrp="1" noChangeAspect="1"/>
          </p:cNvPicPr>
          <p:nvPr>
            <p:ph idx="1"/>
          </p:nvPr>
        </p:nvPicPr>
        <p:blipFill>
          <a:blip r:embed="rId2"/>
          <a:stretch>
            <a:fillRect/>
          </a:stretch>
        </p:blipFill>
        <p:spPr>
          <a:xfrm>
            <a:off x="5986262" y="3800108"/>
            <a:ext cx="219475" cy="402371"/>
          </a:xfrm>
          <a:prstGeom prst="rect">
            <a:avLst/>
          </a:prstGeom>
        </p:spPr>
      </p:pic>
      <p:pic>
        <p:nvPicPr>
          <p:cNvPr id="4" name="Picture 3"/>
          <p:cNvPicPr>
            <a:picLocks noChangeAspect="1"/>
          </p:cNvPicPr>
          <p:nvPr/>
        </p:nvPicPr>
        <p:blipFill>
          <a:blip r:embed="rId3"/>
          <a:stretch>
            <a:fillRect/>
          </a:stretch>
        </p:blipFill>
        <p:spPr>
          <a:xfrm>
            <a:off x="2940" y="470130"/>
            <a:ext cx="11828206" cy="4604909"/>
          </a:xfrm>
          <a:prstGeom prst="rect">
            <a:avLst/>
          </a:prstGeom>
        </p:spPr>
      </p:pic>
      <p:grpSp>
        <p:nvGrpSpPr>
          <p:cNvPr id="15" name="Group 14"/>
          <p:cNvGrpSpPr/>
          <p:nvPr/>
        </p:nvGrpSpPr>
        <p:grpSpPr>
          <a:xfrm>
            <a:off x="138968" y="4893104"/>
            <a:ext cx="2829056" cy="2018020"/>
            <a:chOff x="138968" y="4893104"/>
            <a:chExt cx="2829056" cy="2018020"/>
          </a:xfrm>
        </p:grpSpPr>
        <p:sp>
          <p:nvSpPr>
            <p:cNvPr id="5" name="TextBox 4"/>
            <p:cNvSpPr txBox="1"/>
            <p:nvPr/>
          </p:nvSpPr>
          <p:spPr>
            <a:xfrm>
              <a:off x="138968" y="5341464"/>
              <a:ext cx="2829056" cy="1569660"/>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Dec 8, 2019: First case: close to the Huanan Seafood Market</a:t>
              </a:r>
              <a:endParaRPr lang="en-US" sz="2400" b="1" dirty="0">
                <a:solidFill>
                  <a:srgbClr val="0070C0"/>
                </a:solidFill>
                <a:latin typeface="Arial" panose="020B0604020202020204" pitchFamily="34" charset="0"/>
                <a:cs typeface="Arial" panose="020B0604020202020204" pitchFamily="34" charset="0"/>
              </a:endParaRPr>
            </a:p>
          </p:txBody>
        </p:sp>
        <p:sp>
          <p:nvSpPr>
            <p:cNvPr id="6" name="Up Arrow 5"/>
            <p:cNvSpPr/>
            <p:nvPr/>
          </p:nvSpPr>
          <p:spPr>
            <a:xfrm>
              <a:off x="1260985" y="4893104"/>
              <a:ext cx="292511" cy="455644"/>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2969342" y="4931889"/>
            <a:ext cx="2605548" cy="1736347"/>
            <a:chOff x="2969342" y="4931889"/>
            <a:chExt cx="2605548" cy="1736347"/>
          </a:xfrm>
        </p:grpSpPr>
        <p:sp>
          <p:nvSpPr>
            <p:cNvPr id="7" name="TextBox 6"/>
            <p:cNvSpPr txBox="1"/>
            <p:nvPr/>
          </p:nvSpPr>
          <p:spPr>
            <a:xfrm>
              <a:off x="2969342" y="5467907"/>
              <a:ext cx="2605548" cy="1200329"/>
            </a:xfrm>
            <a:prstGeom prst="rect">
              <a:avLst/>
            </a:prstGeom>
            <a:noFill/>
          </p:spPr>
          <p:txBody>
            <a:bodyPr wrap="square" rtlCol="0">
              <a:spAutoFit/>
            </a:bodyPr>
            <a:lstStyle/>
            <a:p>
              <a:r>
                <a:rPr lang="en-US" sz="2400" b="1" dirty="0" smtClean="0">
                  <a:solidFill>
                    <a:srgbClr val="0070C0"/>
                  </a:solidFill>
                  <a:latin typeface="Arial" panose="020B0604020202020204" pitchFamily="34" charset="0"/>
                  <a:cs typeface="Arial" panose="020B0604020202020204" pitchFamily="34" charset="0"/>
                </a:rPr>
                <a:t>Jan 11, 2020: Start of Spring Festival Travel</a:t>
              </a:r>
              <a:endParaRPr lang="en-US" sz="2400" b="1" dirty="0">
                <a:solidFill>
                  <a:srgbClr val="0070C0"/>
                </a:solidFill>
                <a:latin typeface="Arial" panose="020B0604020202020204" pitchFamily="34" charset="0"/>
                <a:cs typeface="Arial" panose="020B0604020202020204" pitchFamily="34" charset="0"/>
              </a:endParaRPr>
            </a:p>
          </p:txBody>
        </p:sp>
        <p:sp>
          <p:nvSpPr>
            <p:cNvPr id="9" name="Up Arrow 8"/>
            <p:cNvSpPr/>
            <p:nvPr/>
          </p:nvSpPr>
          <p:spPr>
            <a:xfrm>
              <a:off x="3633014" y="4931889"/>
              <a:ext cx="245808" cy="454682"/>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3034150" y="-39957"/>
            <a:ext cx="7593064" cy="461665"/>
          </a:xfrm>
          <a:prstGeom prst="rect">
            <a:avLst/>
          </a:prstGeom>
          <a:noFill/>
        </p:spPr>
        <p:txBody>
          <a:bodyPr wrap="square" rtlCol="0">
            <a:spAutoFit/>
          </a:bodyPr>
          <a:lstStyle/>
          <a:p>
            <a:r>
              <a:rPr lang="en-US" sz="2400" b="1" dirty="0" smtClean="0">
                <a:solidFill>
                  <a:srgbClr val="0070C0"/>
                </a:solidFill>
                <a:latin typeface="Arial" panose="020B0604020202020204" pitchFamily="34" charset="0"/>
                <a:cs typeface="Arial" panose="020B0604020202020204" pitchFamily="34" charset="0"/>
              </a:rPr>
              <a:t>Wuhan CDC (n=25,961): December 8 – February 18</a:t>
            </a:r>
            <a:endParaRPr lang="en-US" sz="24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58130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6121" y="2281310"/>
            <a:ext cx="8391093" cy="1155984"/>
          </a:xfrm>
        </p:spPr>
        <p:txBody>
          <a:bodyPr/>
          <a:lstStyle/>
          <a:p>
            <a:endParaRPr lang="en-US"/>
          </a:p>
        </p:txBody>
      </p:sp>
      <p:pic>
        <p:nvPicPr>
          <p:cNvPr id="8" name="Content Placeholder 7"/>
          <p:cNvPicPr>
            <a:picLocks noGrp="1" noChangeAspect="1"/>
          </p:cNvPicPr>
          <p:nvPr>
            <p:ph idx="1"/>
          </p:nvPr>
        </p:nvPicPr>
        <p:blipFill>
          <a:blip r:embed="rId2"/>
          <a:stretch>
            <a:fillRect/>
          </a:stretch>
        </p:blipFill>
        <p:spPr>
          <a:xfrm>
            <a:off x="5986262" y="3800108"/>
            <a:ext cx="219475" cy="402371"/>
          </a:xfrm>
          <a:prstGeom prst="rect">
            <a:avLst/>
          </a:prstGeom>
        </p:spPr>
      </p:pic>
      <p:pic>
        <p:nvPicPr>
          <p:cNvPr id="4" name="Picture 3"/>
          <p:cNvPicPr>
            <a:picLocks noChangeAspect="1"/>
          </p:cNvPicPr>
          <p:nvPr/>
        </p:nvPicPr>
        <p:blipFill>
          <a:blip r:embed="rId3"/>
          <a:stretch>
            <a:fillRect/>
          </a:stretch>
        </p:blipFill>
        <p:spPr>
          <a:xfrm>
            <a:off x="2940" y="470130"/>
            <a:ext cx="11828206" cy="4604909"/>
          </a:xfrm>
          <a:prstGeom prst="rect">
            <a:avLst/>
          </a:prstGeom>
        </p:spPr>
      </p:pic>
      <p:grpSp>
        <p:nvGrpSpPr>
          <p:cNvPr id="15" name="Group 14"/>
          <p:cNvGrpSpPr/>
          <p:nvPr/>
        </p:nvGrpSpPr>
        <p:grpSpPr>
          <a:xfrm>
            <a:off x="138968" y="4893104"/>
            <a:ext cx="2829056" cy="2018020"/>
            <a:chOff x="138968" y="4893104"/>
            <a:chExt cx="2829056" cy="2018020"/>
          </a:xfrm>
        </p:grpSpPr>
        <p:sp>
          <p:nvSpPr>
            <p:cNvPr id="5" name="TextBox 4"/>
            <p:cNvSpPr txBox="1"/>
            <p:nvPr/>
          </p:nvSpPr>
          <p:spPr>
            <a:xfrm>
              <a:off x="138968" y="5341464"/>
              <a:ext cx="2829056" cy="1569660"/>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Dec 8, 2019: First case: close to the Huanan Seafood Market</a:t>
              </a:r>
              <a:endParaRPr lang="en-US" sz="2400" b="1" dirty="0">
                <a:solidFill>
                  <a:srgbClr val="0070C0"/>
                </a:solidFill>
                <a:latin typeface="Arial" panose="020B0604020202020204" pitchFamily="34" charset="0"/>
                <a:cs typeface="Arial" panose="020B0604020202020204" pitchFamily="34" charset="0"/>
              </a:endParaRPr>
            </a:p>
          </p:txBody>
        </p:sp>
        <p:sp>
          <p:nvSpPr>
            <p:cNvPr id="6" name="Up Arrow 5"/>
            <p:cNvSpPr/>
            <p:nvPr/>
          </p:nvSpPr>
          <p:spPr>
            <a:xfrm>
              <a:off x="1260985" y="4893104"/>
              <a:ext cx="292511" cy="455644"/>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2969342" y="4931889"/>
            <a:ext cx="2605548" cy="1736347"/>
            <a:chOff x="2969342" y="4931889"/>
            <a:chExt cx="2605548" cy="1736347"/>
          </a:xfrm>
        </p:grpSpPr>
        <p:sp>
          <p:nvSpPr>
            <p:cNvPr id="7" name="TextBox 6"/>
            <p:cNvSpPr txBox="1"/>
            <p:nvPr/>
          </p:nvSpPr>
          <p:spPr>
            <a:xfrm>
              <a:off x="2969342" y="5467907"/>
              <a:ext cx="2605548" cy="1200329"/>
            </a:xfrm>
            <a:prstGeom prst="rect">
              <a:avLst/>
            </a:prstGeom>
            <a:noFill/>
          </p:spPr>
          <p:txBody>
            <a:bodyPr wrap="square" rtlCol="0">
              <a:spAutoFit/>
            </a:bodyPr>
            <a:lstStyle/>
            <a:p>
              <a:r>
                <a:rPr lang="en-US" sz="2400" b="1" dirty="0" smtClean="0">
                  <a:solidFill>
                    <a:srgbClr val="0070C0"/>
                  </a:solidFill>
                  <a:latin typeface="Arial" panose="020B0604020202020204" pitchFamily="34" charset="0"/>
                  <a:cs typeface="Arial" panose="020B0604020202020204" pitchFamily="34" charset="0"/>
                </a:rPr>
                <a:t>Jan 11, 2020: Start of Spring Festival Travel</a:t>
              </a:r>
              <a:endParaRPr lang="en-US" sz="2400" b="1" dirty="0">
                <a:solidFill>
                  <a:srgbClr val="0070C0"/>
                </a:solidFill>
                <a:latin typeface="Arial" panose="020B0604020202020204" pitchFamily="34" charset="0"/>
                <a:cs typeface="Arial" panose="020B0604020202020204" pitchFamily="34" charset="0"/>
              </a:endParaRPr>
            </a:p>
          </p:txBody>
        </p:sp>
        <p:sp>
          <p:nvSpPr>
            <p:cNvPr id="9" name="Up Arrow 8"/>
            <p:cNvSpPr/>
            <p:nvPr/>
          </p:nvSpPr>
          <p:spPr>
            <a:xfrm>
              <a:off x="3633014" y="4931889"/>
              <a:ext cx="245808" cy="454682"/>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76" name="Picture 4" descr="Image result for 春运"/>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923" y="414631"/>
            <a:ext cx="4696721" cy="329126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3034150" y="-39957"/>
            <a:ext cx="7593064" cy="461665"/>
          </a:xfrm>
          <a:prstGeom prst="rect">
            <a:avLst/>
          </a:prstGeom>
          <a:noFill/>
        </p:spPr>
        <p:txBody>
          <a:bodyPr wrap="square" rtlCol="0">
            <a:spAutoFit/>
          </a:bodyPr>
          <a:lstStyle/>
          <a:p>
            <a:r>
              <a:rPr lang="en-US" sz="2400" b="1" dirty="0" smtClean="0">
                <a:solidFill>
                  <a:srgbClr val="0070C0"/>
                </a:solidFill>
                <a:latin typeface="Arial" panose="020B0604020202020204" pitchFamily="34" charset="0"/>
                <a:cs typeface="Arial" panose="020B0604020202020204" pitchFamily="34" charset="0"/>
              </a:rPr>
              <a:t>Wuhan CDC (n=25,961): December 8 – February 18</a:t>
            </a:r>
            <a:endParaRPr lang="en-US" sz="24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01737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6121" y="2281310"/>
            <a:ext cx="8391093" cy="1155984"/>
          </a:xfrm>
        </p:spPr>
        <p:txBody>
          <a:bodyPr/>
          <a:lstStyle/>
          <a:p>
            <a:endParaRPr lang="en-US"/>
          </a:p>
        </p:txBody>
      </p:sp>
      <p:pic>
        <p:nvPicPr>
          <p:cNvPr id="8" name="Content Placeholder 7"/>
          <p:cNvPicPr>
            <a:picLocks noGrp="1" noChangeAspect="1"/>
          </p:cNvPicPr>
          <p:nvPr>
            <p:ph idx="1"/>
          </p:nvPr>
        </p:nvPicPr>
        <p:blipFill>
          <a:blip r:embed="rId2"/>
          <a:stretch>
            <a:fillRect/>
          </a:stretch>
        </p:blipFill>
        <p:spPr>
          <a:xfrm>
            <a:off x="5986262" y="3800108"/>
            <a:ext cx="219475" cy="402371"/>
          </a:xfrm>
          <a:prstGeom prst="rect">
            <a:avLst/>
          </a:prstGeom>
        </p:spPr>
      </p:pic>
      <p:pic>
        <p:nvPicPr>
          <p:cNvPr id="4" name="Picture 3"/>
          <p:cNvPicPr>
            <a:picLocks noChangeAspect="1"/>
          </p:cNvPicPr>
          <p:nvPr/>
        </p:nvPicPr>
        <p:blipFill>
          <a:blip r:embed="rId3"/>
          <a:stretch>
            <a:fillRect/>
          </a:stretch>
        </p:blipFill>
        <p:spPr>
          <a:xfrm>
            <a:off x="2940" y="470130"/>
            <a:ext cx="11828206" cy="4604909"/>
          </a:xfrm>
          <a:prstGeom prst="rect">
            <a:avLst/>
          </a:prstGeom>
        </p:spPr>
      </p:pic>
      <p:grpSp>
        <p:nvGrpSpPr>
          <p:cNvPr id="15" name="Group 14"/>
          <p:cNvGrpSpPr/>
          <p:nvPr/>
        </p:nvGrpSpPr>
        <p:grpSpPr>
          <a:xfrm>
            <a:off x="138968" y="4893104"/>
            <a:ext cx="2829056" cy="2018020"/>
            <a:chOff x="138968" y="4893104"/>
            <a:chExt cx="2829056" cy="2018020"/>
          </a:xfrm>
        </p:grpSpPr>
        <p:sp>
          <p:nvSpPr>
            <p:cNvPr id="5" name="TextBox 4"/>
            <p:cNvSpPr txBox="1"/>
            <p:nvPr/>
          </p:nvSpPr>
          <p:spPr>
            <a:xfrm>
              <a:off x="138968" y="5341464"/>
              <a:ext cx="2829056" cy="1569660"/>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Dec 8, 2019: First case: close to the Huanan Seafood Market</a:t>
              </a:r>
              <a:endParaRPr lang="en-US" sz="2400" b="1" dirty="0">
                <a:solidFill>
                  <a:srgbClr val="0070C0"/>
                </a:solidFill>
                <a:latin typeface="Arial" panose="020B0604020202020204" pitchFamily="34" charset="0"/>
                <a:cs typeface="Arial" panose="020B0604020202020204" pitchFamily="34" charset="0"/>
              </a:endParaRPr>
            </a:p>
          </p:txBody>
        </p:sp>
        <p:sp>
          <p:nvSpPr>
            <p:cNvPr id="6" name="Up Arrow 5"/>
            <p:cNvSpPr/>
            <p:nvPr/>
          </p:nvSpPr>
          <p:spPr>
            <a:xfrm>
              <a:off x="1260985" y="4893104"/>
              <a:ext cx="292511" cy="455644"/>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2969342" y="4931889"/>
            <a:ext cx="2605548" cy="1736347"/>
            <a:chOff x="2969342" y="4931889"/>
            <a:chExt cx="2605548" cy="1736347"/>
          </a:xfrm>
        </p:grpSpPr>
        <p:sp>
          <p:nvSpPr>
            <p:cNvPr id="7" name="TextBox 6"/>
            <p:cNvSpPr txBox="1"/>
            <p:nvPr/>
          </p:nvSpPr>
          <p:spPr>
            <a:xfrm>
              <a:off x="2969342" y="5467907"/>
              <a:ext cx="2605548" cy="1200329"/>
            </a:xfrm>
            <a:prstGeom prst="rect">
              <a:avLst/>
            </a:prstGeom>
            <a:noFill/>
          </p:spPr>
          <p:txBody>
            <a:bodyPr wrap="square" rtlCol="0">
              <a:spAutoFit/>
            </a:bodyPr>
            <a:lstStyle/>
            <a:p>
              <a:r>
                <a:rPr lang="en-US" sz="2400" b="1" dirty="0" smtClean="0">
                  <a:solidFill>
                    <a:srgbClr val="0070C0"/>
                  </a:solidFill>
                  <a:latin typeface="Arial" panose="020B0604020202020204" pitchFamily="34" charset="0"/>
                  <a:cs typeface="Arial" panose="020B0604020202020204" pitchFamily="34" charset="0"/>
                </a:rPr>
                <a:t>Jan 11, 2020: Start of Spring Festival Travel</a:t>
              </a:r>
              <a:endParaRPr lang="en-US" sz="2400" b="1" dirty="0">
                <a:solidFill>
                  <a:srgbClr val="0070C0"/>
                </a:solidFill>
                <a:latin typeface="Arial" panose="020B0604020202020204" pitchFamily="34" charset="0"/>
                <a:cs typeface="Arial" panose="020B0604020202020204" pitchFamily="34" charset="0"/>
              </a:endParaRPr>
            </a:p>
          </p:txBody>
        </p:sp>
        <p:sp>
          <p:nvSpPr>
            <p:cNvPr id="9" name="Up Arrow 8"/>
            <p:cNvSpPr/>
            <p:nvPr/>
          </p:nvSpPr>
          <p:spPr>
            <a:xfrm>
              <a:off x="3633014" y="4931889"/>
              <a:ext cx="245808" cy="454682"/>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474275" y="348967"/>
            <a:ext cx="5731462" cy="3239523"/>
            <a:chOff x="5703031" y="1952650"/>
            <a:chExt cx="5731462" cy="3239523"/>
          </a:xfrm>
        </p:grpSpPr>
        <p:sp>
          <p:nvSpPr>
            <p:cNvPr id="3" name="TextBox 2"/>
            <p:cNvSpPr txBox="1"/>
            <p:nvPr/>
          </p:nvSpPr>
          <p:spPr>
            <a:xfrm>
              <a:off x="6381427" y="2457184"/>
              <a:ext cx="2445912" cy="830997"/>
            </a:xfrm>
            <a:prstGeom prst="rect">
              <a:avLst/>
            </a:prstGeom>
            <a:noFill/>
          </p:spPr>
          <p:txBody>
            <a:bodyPr wrap="square" rtlCol="0">
              <a:spAutoFit/>
            </a:bodyPr>
            <a:lstStyle/>
            <a:p>
              <a:r>
                <a:rPr lang="en-US" sz="2400" b="1" dirty="0" smtClean="0">
                  <a:solidFill>
                    <a:srgbClr val="0070C0"/>
                  </a:solidFill>
                </a:rPr>
                <a:t>Nanshan Zhong</a:t>
              </a:r>
            </a:p>
            <a:p>
              <a:r>
                <a:rPr lang="en-US" sz="2400" b="1" dirty="0" smtClean="0">
                  <a:solidFill>
                    <a:srgbClr val="0070C0"/>
                  </a:solidFill>
                </a:rPr>
                <a:t>Jan 20, 2020</a:t>
              </a:r>
              <a:endParaRPr lang="en-US" sz="2400" b="1" dirty="0">
                <a:solidFill>
                  <a:srgbClr val="0070C0"/>
                </a:solidFill>
              </a:endParaRPr>
            </a:p>
          </p:txBody>
        </p:sp>
        <p:sp>
          <p:nvSpPr>
            <p:cNvPr id="33" name="TextBox 32"/>
            <p:cNvSpPr txBox="1"/>
            <p:nvPr/>
          </p:nvSpPr>
          <p:spPr>
            <a:xfrm>
              <a:off x="6599374" y="2380700"/>
              <a:ext cx="2445912" cy="830997"/>
            </a:xfrm>
            <a:prstGeom prst="rect">
              <a:avLst/>
            </a:prstGeom>
            <a:noFill/>
          </p:spPr>
          <p:txBody>
            <a:bodyPr wrap="square" rtlCol="0">
              <a:spAutoFit/>
            </a:bodyPr>
            <a:lstStyle/>
            <a:p>
              <a:r>
                <a:rPr lang="en-US" sz="2400" b="1" dirty="0" smtClean="0">
                  <a:solidFill>
                    <a:srgbClr val="0070C0"/>
                  </a:solidFill>
                </a:rPr>
                <a:t>Nanshan Zhong</a:t>
              </a:r>
            </a:p>
            <a:p>
              <a:r>
                <a:rPr lang="en-US" sz="2400" b="1" dirty="0" smtClean="0">
                  <a:solidFill>
                    <a:srgbClr val="0070C0"/>
                  </a:solidFill>
                </a:rPr>
                <a:t>Jan 20, 2020</a:t>
              </a:r>
              <a:endParaRPr lang="en-US" sz="2400" b="1" dirty="0">
                <a:solidFill>
                  <a:srgbClr val="0070C0"/>
                </a:solidFill>
              </a:endParaRPr>
            </a:p>
          </p:txBody>
        </p:sp>
        <p:pic>
          <p:nvPicPr>
            <p:cNvPr id="34" name="Picture 8" descr="Image result for 钟南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3031" y="1952650"/>
              <a:ext cx="5731462" cy="3239523"/>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6063145" y="3414624"/>
              <a:ext cx="3263908" cy="1569660"/>
            </a:xfrm>
            <a:prstGeom prst="rect">
              <a:avLst/>
            </a:prstGeom>
            <a:noFill/>
          </p:spPr>
          <p:txBody>
            <a:bodyPr wrap="square" rtlCol="0">
              <a:spAutoFit/>
            </a:bodyPr>
            <a:lstStyle/>
            <a:p>
              <a:r>
                <a:rPr lang="en-US" sz="2400" b="1" dirty="0" smtClean="0">
                  <a:solidFill>
                    <a:srgbClr val="0070C0"/>
                  </a:solidFill>
                </a:rPr>
                <a:t>Nanshan Zhong</a:t>
              </a:r>
            </a:p>
            <a:p>
              <a:r>
                <a:rPr lang="en-US" sz="2400" b="1" dirty="0" smtClean="0">
                  <a:solidFill>
                    <a:srgbClr val="0070C0"/>
                  </a:solidFill>
                </a:rPr>
                <a:t>(Jan 20, 2020)</a:t>
              </a:r>
            </a:p>
            <a:p>
              <a:r>
                <a:rPr lang="en-US" sz="2400" b="1" dirty="0" smtClean="0">
                  <a:solidFill>
                    <a:srgbClr val="0070C0"/>
                  </a:solidFill>
                </a:rPr>
                <a:t>Confirmed </a:t>
              </a:r>
              <a:r>
                <a:rPr lang="en-US" sz="2400" b="1" dirty="0" smtClean="0">
                  <a:solidFill>
                    <a:srgbClr val="0070C0"/>
                  </a:solidFill>
                </a:rPr>
                <a:t>human-to-human </a:t>
              </a:r>
              <a:r>
                <a:rPr lang="en-US" sz="2400" b="1" dirty="0" smtClean="0">
                  <a:solidFill>
                    <a:srgbClr val="0070C0"/>
                  </a:solidFill>
                </a:rPr>
                <a:t>transmission</a:t>
              </a:r>
              <a:endParaRPr lang="en-US" sz="2400" b="1" dirty="0">
                <a:solidFill>
                  <a:srgbClr val="0070C0"/>
                </a:solidFill>
              </a:endParaRPr>
            </a:p>
          </p:txBody>
        </p:sp>
      </p:grpSp>
      <p:sp>
        <p:nvSpPr>
          <p:cNvPr id="22" name="TextBox 21"/>
          <p:cNvSpPr txBox="1"/>
          <p:nvPr/>
        </p:nvSpPr>
        <p:spPr>
          <a:xfrm>
            <a:off x="3034150" y="-39957"/>
            <a:ext cx="7593064" cy="461665"/>
          </a:xfrm>
          <a:prstGeom prst="rect">
            <a:avLst/>
          </a:prstGeom>
          <a:noFill/>
        </p:spPr>
        <p:txBody>
          <a:bodyPr wrap="square" rtlCol="0">
            <a:spAutoFit/>
          </a:bodyPr>
          <a:lstStyle/>
          <a:p>
            <a:r>
              <a:rPr lang="en-US" sz="2400" b="1" dirty="0" smtClean="0">
                <a:solidFill>
                  <a:srgbClr val="0070C0"/>
                </a:solidFill>
                <a:latin typeface="Arial" panose="020B0604020202020204" pitchFamily="34" charset="0"/>
                <a:cs typeface="Arial" panose="020B0604020202020204" pitchFamily="34" charset="0"/>
              </a:rPr>
              <a:t>Wuhan CDC (n=25,961): December 8 – February 18</a:t>
            </a:r>
            <a:endParaRPr lang="en-US" sz="24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8911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B81C6D6-79C7-4477-B371-5E164A8DFCA5}"/>
              </a:ext>
            </a:extLst>
          </p:cNvPr>
          <p:cNvSpPr txBox="1">
            <a:spLocks noGrp="1"/>
          </p:cNvSpPr>
          <p:nvPr>
            <p:ph type="title"/>
          </p:nvPr>
        </p:nvSpPr>
        <p:spPr>
          <a:xfrm>
            <a:off x="-1" y="76178"/>
            <a:ext cx="11991975" cy="1135809"/>
          </a:xfrm>
          <a:prstGeom prst="rect">
            <a:avLst/>
          </a:prstGeom>
          <a:solidFill>
            <a:srgbClr val="15716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prstClr val="white">
                    <a:lumMod val="95000"/>
                  </a:prstClr>
                </a:solidFill>
                <a:latin typeface="Arial"/>
                <a:cs typeface="Arial"/>
              </a:rPr>
              <a:t>Huge Thanks to Our </a:t>
            </a:r>
            <a:r>
              <a:rPr lang="en-US" sz="3200" b="1" dirty="0">
                <a:solidFill>
                  <a:prstClr val="white">
                    <a:lumMod val="95000"/>
                  </a:prstClr>
                </a:solidFill>
                <a:latin typeface="Arial"/>
                <a:cs typeface="Arial"/>
              </a:rPr>
              <a:t>S</a:t>
            </a:r>
            <a:r>
              <a:rPr lang="en-US" sz="3200" b="1" dirty="0" smtClean="0">
                <a:solidFill>
                  <a:prstClr val="white">
                    <a:lumMod val="95000"/>
                  </a:prstClr>
                </a:solidFill>
                <a:latin typeface="Arial"/>
                <a:cs typeface="Arial"/>
              </a:rPr>
              <a:t>taff </a:t>
            </a:r>
            <a:endParaRPr lang="en-US" sz="3200" b="1" dirty="0">
              <a:solidFill>
                <a:prstClr val="white">
                  <a:lumMod val="95000"/>
                </a:prstClr>
              </a:solidFill>
              <a:latin typeface="Arial"/>
              <a:cs typeface="Arial"/>
            </a:endParaRPr>
          </a:p>
        </p:txBody>
      </p:sp>
      <p:sp>
        <p:nvSpPr>
          <p:cNvPr id="3" name="TextBox 2"/>
          <p:cNvSpPr txBox="1"/>
          <p:nvPr/>
        </p:nvSpPr>
        <p:spPr>
          <a:xfrm>
            <a:off x="853440" y="1920240"/>
            <a:ext cx="10017760" cy="221708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3200" dirty="0" smtClean="0">
                <a:latin typeface="Arial" panose="020B0604020202020204" pitchFamily="34" charset="0"/>
                <a:cs typeface="Arial" panose="020B0604020202020204" pitchFamily="34" charset="0"/>
              </a:rPr>
              <a:t>HSPH Biostat: Amanda King, Elizabeth Solinga</a:t>
            </a:r>
          </a:p>
          <a:p>
            <a:pPr marL="285750" indent="-285750">
              <a:lnSpc>
                <a:spcPct val="150000"/>
              </a:lnSpc>
              <a:buFont typeface="Arial" panose="020B0604020202020204" pitchFamily="34" charset="0"/>
              <a:buChar char="•"/>
            </a:pPr>
            <a:r>
              <a:rPr lang="en-US" sz="3200" dirty="0" smtClean="0">
                <a:latin typeface="Arial" panose="020B0604020202020204" pitchFamily="34" charset="0"/>
                <a:cs typeface="Arial" panose="020B0604020202020204" pitchFamily="34" charset="0"/>
              </a:rPr>
              <a:t>HSPH IT: Shawn </a:t>
            </a:r>
            <a:r>
              <a:rPr lang="en-US" sz="3200" dirty="0" err="1" smtClean="0">
                <a:latin typeface="Arial" panose="020B0604020202020204" pitchFamily="34" charset="0"/>
                <a:cs typeface="Arial" panose="020B0604020202020204" pitchFamily="34" charset="0"/>
              </a:rPr>
              <a:t>DeAntonio</a:t>
            </a:r>
            <a:r>
              <a:rPr lang="en-US" sz="3200" dirty="0" smtClean="0">
                <a:latin typeface="Arial" panose="020B0604020202020204" pitchFamily="34" charset="0"/>
                <a:cs typeface="Arial" panose="020B0604020202020204" pitchFamily="34" charset="0"/>
              </a:rPr>
              <a:t>, Katherine </a:t>
            </a:r>
            <a:r>
              <a:rPr lang="en-US" sz="3200" dirty="0" err="1" smtClean="0">
                <a:latin typeface="Arial" panose="020B0604020202020204" pitchFamily="34" charset="0"/>
                <a:cs typeface="Arial" panose="020B0604020202020204" pitchFamily="34" charset="0"/>
              </a:rPr>
              <a:t>Targett</a:t>
            </a:r>
            <a:endParaRPr lang="en-US" sz="3200" dirty="0" smtClean="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3200" dirty="0" smtClean="0">
                <a:latin typeface="Arial" panose="020B0604020202020204" pitchFamily="34" charset="0"/>
                <a:cs typeface="Arial" panose="020B0604020202020204" pitchFamily="34" charset="0"/>
              </a:rPr>
              <a:t>HUIT</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Maria Apse, Scott Yockel</a:t>
            </a:r>
            <a:endParaRPr lang="en-US" sz="3200" dirty="0">
              <a:latin typeface="Arial" panose="020B0604020202020204" pitchFamily="34" charset="0"/>
              <a:cs typeface="Arial" panose="020B0604020202020204" pitchFamily="34" charset="0"/>
            </a:endParaRPr>
          </a:p>
        </p:txBody>
      </p:sp>
      <p:pic>
        <p:nvPicPr>
          <p:cNvPr id="4098" name="Picture 2" descr="Image result for thank y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8374" y="4572000"/>
            <a:ext cx="4375785" cy="2016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8864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6121" y="2281310"/>
            <a:ext cx="8391093" cy="1155984"/>
          </a:xfrm>
        </p:spPr>
        <p:txBody>
          <a:bodyPr/>
          <a:lstStyle/>
          <a:p>
            <a:endParaRPr lang="en-US"/>
          </a:p>
        </p:txBody>
      </p:sp>
      <p:pic>
        <p:nvPicPr>
          <p:cNvPr id="8" name="Content Placeholder 7"/>
          <p:cNvPicPr>
            <a:picLocks noGrp="1" noChangeAspect="1"/>
          </p:cNvPicPr>
          <p:nvPr>
            <p:ph idx="1"/>
          </p:nvPr>
        </p:nvPicPr>
        <p:blipFill>
          <a:blip r:embed="rId2"/>
          <a:stretch>
            <a:fillRect/>
          </a:stretch>
        </p:blipFill>
        <p:spPr>
          <a:xfrm>
            <a:off x="5986262" y="3800108"/>
            <a:ext cx="219475" cy="402371"/>
          </a:xfrm>
          <a:prstGeom prst="rect">
            <a:avLst/>
          </a:prstGeom>
        </p:spPr>
      </p:pic>
      <p:pic>
        <p:nvPicPr>
          <p:cNvPr id="4" name="Picture 3"/>
          <p:cNvPicPr>
            <a:picLocks noChangeAspect="1"/>
          </p:cNvPicPr>
          <p:nvPr/>
        </p:nvPicPr>
        <p:blipFill>
          <a:blip r:embed="rId3"/>
          <a:stretch>
            <a:fillRect/>
          </a:stretch>
        </p:blipFill>
        <p:spPr>
          <a:xfrm>
            <a:off x="2940" y="470130"/>
            <a:ext cx="11828206" cy="4604909"/>
          </a:xfrm>
          <a:prstGeom prst="rect">
            <a:avLst/>
          </a:prstGeom>
        </p:spPr>
      </p:pic>
      <p:grpSp>
        <p:nvGrpSpPr>
          <p:cNvPr id="15" name="Group 14"/>
          <p:cNvGrpSpPr/>
          <p:nvPr/>
        </p:nvGrpSpPr>
        <p:grpSpPr>
          <a:xfrm>
            <a:off x="138968" y="4893104"/>
            <a:ext cx="2829056" cy="2018020"/>
            <a:chOff x="138968" y="4893104"/>
            <a:chExt cx="2829056" cy="2018020"/>
          </a:xfrm>
        </p:grpSpPr>
        <p:sp>
          <p:nvSpPr>
            <p:cNvPr id="5" name="TextBox 4"/>
            <p:cNvSpPr txBox="1"/>
            <p:nvPr/>
          </p:nvSpPr>
          <p:spPr>
            <a:xfrm>
              <a:off x="138968" y="5341464"/>
              <a:ext cx="2829056" cy="1569660"/>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Dec 8, 2019: First case: close to the Huanan Seafood Market</a:t>
              </a:r>
              <a:endParaRPr lang="en-US" sz="2400" b="1" dirty="0">
                <a:solidFill>
                  <a:srgbClr val="0070C0"/>
                </a:solidFill>
                <a:latin typeface="Arial" panose="020B0604020202020204" pitchFamily="34" charset="0"/>
                <a:cs typeface="Arial" panose="020B0604020202020204" pitchFamily="34" charset="0"/>
              </a:endParaRPr>
            </a:p>
          </p:txBody>
        </p:sp>
        <p:sp>
          <p:nvSpPr>
            <p:cNvPr id="6" name="Up Arrow 5"/>
            <p:cNvSpPr/>
            <p:nvPr/>
          </p:nvSpPr>
          <p:spPr>
            <a:xfrm>
              <a:off x="1260985" y="4893104"/>
              <a:ext cx="292511" cy="455644"/>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2969342" y="4931889"/>
            <a:ext cx="2605548" cy="1736347"/>
            <a:chOff x="2969342" y="4931889"/>
            <a:chExt cx="2605548" cy="1736347"/>
          </a:xfrm>
        </p:grpSpPr>
        <p:sp>
          <p:nvSpPr>
            <p:cNvPr id="7" name="TextBox 6"/>
            <p:cNvSpPr txBox="1"/>
            <p:nvPr/>
          </p:nvSpPr>
          <p:spPr>
            <a:xfrm>
              <a:off x="2969342" y="5467907"/>
              <a:ext cx="2605548" cy="1200329"/>
            </a:xfrm>
            <a:prstGeom prst="rect">
              <a:avLst/>
            </a:prstGeom>
            <a:noFill/>
          </p:spPr>
          <p:txBody>
            <a:bodyPr wrap="square" rtlCol="0">
              <a:spAutoFit/>
            </a:bodyPr>
            <a:lstStyle/>
            <a:p>
              <a:r>
                <a:rPr lang="en-US" sz="2400" b="1" dirty="0" smtClean="0">
                  <a:solidFill>
                    <a:srgbClr val="0070C0"/>
                  </a:solidFill>
                  <a:latin typeface="Arial" panose="020B0604020202020204" pitchFamily="34" charset="0"/>
                  <a:cs typeface="Arial" panose="020B0604020202020204" pitchFamily="34" charset="0"/>
                </a:rPr>
                <a:t>Jan 11, 2020: Start of Spring Festival Travel</a:t>
              </a:r>
              <a:endParaRPr lang="en-US" sz="2400" b="1" dirty="0">
                <a:solidFill>
                  <a:srgbClr val="0070C0"/>
                </a:solidFill>
                <a:latin typeface="Arial" panose="020B0604020202020204" pitchFamily="34" charset="0"/>
                <a:cs typeface="Arial" panose="020B0604020202020204" pitchFamily="34" charset="0"/>
              </a:endParaRPr>
            </a:p>
          </p:txBody>
        </p:sp>
        <p:sp>
          <p:nvSpPr>
            <p:cNvPr id="9" name="Up Arrow 8"/>
            <p:cNvSpPr/>
            <p:nvPr/>
          </p:nvSpPr>
          <p:spPr>
            <a:xfrm>
              <a:off x="3633014" y="4931889"/>
              <a:ext cx="245808" cy="454682"/>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37439" y="648419"/>
            <a:ext cx="4849295" cy="3237397"/>
            <a:chOff x="964730" y="1046336"/>
            <a:chExt cx="4849295" cy="3237397"/>
          </a:xfrm>
        </p:grpSpPr>
        <p:pic>
          <p:nvPicPr>
            <p:cNvPr id="3084" name="Picture 12" descr="Image result for 李兰娟"/>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4528" y="1046336"/>
              <a:ext cx="4449497" cy="323739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964730" y="2598549"/>
              <a:ext cx="2624547" cy="830997"/>
            </a:xfrm>
            <a:prstGeom prst="rect">
              <a:avLst/>
            </a:prstGeom>
            <a:noFill/>
          </p:spPr>
          <p:txBody>
            <a:bodyPr wrap="square" rtlCol="0">
              <a:spAutoFit/>
            </a:bodyPr>
            <a:lstStyle/>
            <a:p>
              <a:pPr algn="ctr"/>
              <a:r>
                <a:rPr lang="en-US" sz="2400" b="1" dirty="0" err="1" smtClean="0">
                  <a:solidFill>
                    <a:srgbClr val="00B0F0"/>
                  </a:solidFill>
                  <a:latin typeface="Arial" panose="020B0604020202020204" pitchFamily="34" charset="0"/>
                  <a:cs typeface="Arial" panose="020B0604020202020204" pitchFamily="34" charset="0"/>
                </a:rPr>
                <a:t>Lanjuan</a:t>
              </a:r>
              <a:r>
                <a:rPr lang="en-US" sz="2400" b="1" dirty="0" smtClean="0">
                  <a:solidFill>
                    <a:srgbClr val="00B0F0"/>
                  </a:solidFill>
                  <a:latin typeface="Arial" panose="020B0604020202020204" pitchFamily="34" charset="0"/>
                  <a:cs typeface="Arial" panose="020B0604020202020204" pitchFamily="34" charset="0"/>
                </a:rPr>
                <a:t> Li</a:t>
              </a:r>
            </a:p>
            <a:p>
              <a:pPr algn="ctr"/>
              <a:r>
                <a:rPr lang="en-US" sz="2400" b="1" dirty="0" smtClean="0">
                  <a:solidFill>
                    <a:srgbClr val="00B0F0"/>
                  </a:solidFill>
                  <a:latin typeface="Arial" panose="020B0604020202020204" pitchFamily="34" charset="0"/>
                  <a:cs typeface="Arial" panose="020B0604020202020204" pitchFamily="34" charset="0"/>
                </a:rPr>
                <a:t>Jan 20, 2020</a:t>
              </a:r>
              <a:endParaRPr lang="en-US" sz="2400" b="1" dirty="0">
                <a:solidFill>
                  <a:srgbClr val="00B0F0"/>
                </a:solidFill>
                <a:latin typeface="Arial" panose="020B0604020202020204" pitchFamily="34" charset="0"/>
                <a:cs typeface="Arial" panose="020B0604020202020204" pitchFamily="34" charset="0"/>
              </a:endParaRPr>
            </a:p>
          </p:txBody>
        </p:sp>
      </p:grpSp>
      <p:sp>
        <p:nvSpPr>
          <p:cNvPr id="22" name="TextBox 21"/>
          <p:cNvSpPr txBox="1"/>
          <p:nvPr/>
        </p:nvSpPr>
        <p:spPr>
          <a:xfrm>
            <a:off x="3034150" y="-39957"/>
            <a:ext cx="7593064" cy="461665"/>
          </a:xfrm>
          <a:prstGeom prst="rect">
            <a:avLst/>
          </a:prstGeom>
          <a:noFill/>
        </p:spPr>
        <p:txBody>
          <a:bodyPr wrap="square" rtlCol="0">
            <a:spAutoFit/>
          </a:bodyPr>
          <a:lstStyle/>
          <a:p>
            <a:r>
              <a:rPr lang="en-US" sz="2400" b="1" dirty="0" smtClean="0">
                <a:solidFill>
                  <a:srgbClr val="0070C0"/>
                </a:solidFill>
                <a:latin typeface="Arial" panose="020B0604020202020204" pitchFamily="34" charset="0"/>
                <a:cs typeface="Arial" panose="020B0604020202020204" pitchFamily="34" charset="0"/>
              </a:rPr>
              <a:t>Wuhan CDC (n=25,961): December 8 – February 18</a:t>
            </a:r>
            <a:endParaRPr lang="en-US" sz="2400" b="1" dirty="0">
              <a:solidFill>
                <a:srgbClr val="0070C0"/>
              </a:solidFill>
              <a:latin typeface="Arial" panose="020B0604020202020204" pitchFamily="34" charset="0"/>
              <a:cs typeface="Arial" panose="020B0604020202020204" pitchFamily="34" charset="0"/>
            </a:endParaRPr>
          </a:p>
        </p:txBody>
      </p:sp>
      <p:sp>
        <p:nvSpPr>
          <p:cNvPr id="24" name="TextBox 23"/>
          <p:cNvSpPr txBox="1"/>
          <p:nvPr/>
        </p:nvSpPr>
        <p:spPr>
          <a:xfrm>
            <a:off x="1018632" y="3067200"/>
            <a:ext cx="2369380" cy="830997"/>
          </a:xfrm>
          <a:prstGeom prst="rect">
            <a:avLst/>
          </a:prstGeom>
          <a:noFill/>
        </p:spPr>
        <p:txBody>
          <a:bodyPr wrap="square" rtlCol="0">
            <a:spAutoFit/>
          </a:bodyPr>
          <a:lstStyle/>
          <a:p>
            <a:r>
              <a:rPr lang="en-US" sz="2400" b="1" dirty="0" smtClean="0">
                <a:solidFill>
                  <a:srgbClr val="C00000"/>
                </a:solidFill>
                <a:latin typeface="Arial" panose="020B0604020202020204" pitchFamily="34" charset="0"/>
                <a:cs typeface="Arial" panose="020B0604020202020204" pitchFamily="34" charset="0"/>
              </a:rPr>
              <a:t>Suggested  city lockdown</a:t>
            </a:r>
            <a:endParaRPr lang="en-US" sz="24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12284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6121" y="2281310"/>
            <a:ext cx="8391093" cy="1155984"/>
          </a:xfrm>
        </p:spPr>
        <p:txBody>
          <a:bodyPr/>
          <a:lstStyle/>
          <a:p>
            <a:endParaRPr lang="en-US"/>
          </a:p>
        </p:txBody>
      </p:sp>
      <p:pic>
        <p:nvPicPr>
          <p:cNvPr id="8" name="Content Placeholder 7"/>
          <p:cNvPicPr>
            <a:picLocks noGrp="1" noChangeAspect="1"/>
          </p:cNvPicPr>
          <p:nvPr>
            <p:ph idx="1"/>
          </p:nvPr>
        </p:nvPicPr>
        <p:blipFill>
          <a:blip r:embed="rId2"/>
          <a:stretch>
            <a:fillRect/>
          </a:stretch>
        </p:blipFill>
        <p:spPr>
          <a:xfrm>
            <a:off x="5986262" y="3800108"/>
            <a:ext cx="219475" cy="402371"/>
          </a:xfrm>
          <a:prstGeom prst="rect">
            <a:avLst/>
          </a:prstGeom>
        </p:spPr>
      </p:pic>
      <p:pic>
        <p:nvPicPr>
          <p:cNvPr id="4" name="Picture 3"/>
          <p:cNvPicPr>
            <a:picLocks noChangeAspect="1"/>
          </p:cNvPicPr>
          <p:nvPr/>
        </p:nvPicPr>
        <p:blipFill>
          <a:blip r:embed="rId3"/>
          <a:stretch>
            <a:fillRect/>
          </a:stretch>
        </p:blipFill>
        <p:spPr>
          <a:xfrm>
            <a:off x="2940" y="470130"/>
            <a:ext cx="11828206" cy="4604909"/>
          </a:xfrm>
          <a:prstGeom prst="rect">
            <a:avLst/>
          </a:prstGeom>
        </p:spPr>
      </p:pic>
      <p:grpSp>
        <p:nvGrpSpPr>
          <p:cNvPr id="15" name="Group 14"/>
          <p:cNvGrpSpPr/>
          <p:nvPr/>
        </p:nvGrpSpPr>
        <p:grpSpPr>
          <a:xfrm>
            <a:off x="138968" y="4893104"/>
            <a:ext cx="2829056" cy="2018020"/>
            <a:chOff x="138968" y="4893104"/>
            <a:chExt cx="2829056" cy="2018020"/>
          </a:xfrm>
        </p:grpSpPr>
        <p:sp>
          <p:nvSpPr>
            <p:cNvPr id="5" name="TextBox 4"/>
            <p:cNvSpPr txBox="1"/>
            <p:nvPr/>
          </p:nvSpPr>
          <p:spPr>
            <a:xfrm>
              <a:off x="138968" y="5341464"/>
              <a:ext cx="2829056" cy="1569660"/>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Dec 8, 2019: First case: close to the Huanan Seafood Market</a:t>
              </a:r>
              <a:endParaRPr lang="en-US" sz="2400" b="1" dirty="0">
                <a:solidFill>
                  <a:srgbClr val="0070C0"/>
                </a:solidFill>
                <a:latin typeface="Arial" panose="020B0604020202020204" pitchFamily="34" charset="0"/>
                <a:cs typeface="Arial" panose="020B0604020202020204" pitchFamily="34" charset="0"/>
              </a:endParaRPr>
            </a:p>
          </p:txBody>
        </p:sp>
        <p:sp>
          <p:nvSpPr>
            <p:cNvPr id="6" name="Up Arrow 5"/>
            <p:cNvSpPr/>
            <p:nvPr/>
          </p:nvSpPr>
          <p:spPr>
            <a:xfrm>
              <a:off x="1260985" y="4893104"/>
              <a:ext cx="292511" cy="455644"/>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2969342" y="4931889"/>
            <a:ext cx="2605548" cy="1736347"/>
            <a:chOff x="2969342" y="4931889"/>
            <a:chExt cx="2605548" cy="1736347"/>
          </a:xfrm>
        </p:grpSpPr>
        <p:sp>
          <p:nvSpPr>
            <p:cNvPr id="7" name="TextBox 6"/>
            <p:cNvSpPr txBox="1"/>
            <p:nvPr/>
          </p:nvSpPr>
          <p:spPr>
            <a:xfrm>
              <a:off x="2969342" y="5467907"/>
              <a:ext cx="2605548" cy="1200329"/>
            </a:xfrm>
            <a:prstGeom prst="rect">
              <a:avLst/>
            </a:prstGeom>
            <a:noFill/>
          </p:spPr>
          <p:txBody>
            <a:bodyPr wrap="square" rtlCol="0">
              <a:spAutoFit/>
            </a:bodyPr>
            <a:lstStyle/>
            <a:p>
              <a:r>
                <a:rPr lang="en-US" sz="2400" b="1" dirty="0" smtClean="0">
                  <a:solidFill>
                    <a:srgbClr val="0070C0"/>
                  </a:solidFill>
                  <a:latin typeface="Arial" panose="020B0604020202020204" pitchFamily="34" charset="0"/>
                  <a:cs typeface="Arial" panose="020B0604020202020204" pitchFamily="34" charset="0"/>
                </a:rPr>
                <a:t>Jan 11, 2020: Start of Spring Festival Travel</a:t>
              </a:r>
              <a:endParaRPr lang="en-US" sz="2400" b="1" dirty="0">
                <a:solidFill>
                  <a:srgbClr val="0070C0"/>
                </a:solidFill>
                <a:latin typeface="Arial" panose="020B0604020202020204" pitchFamily="34" charset="0"/>
                <a:cs typeface="Arial" panose="020B0604020202020204" pitchFamily="34" charset="0"/>
              </a:endParaRPr>
            </a:p>
          </p:txBody>
        </p:sp>
        <p:sp>
          <p:nvSpPr>
            <p:cNvPr id="9" name="Up Arrow 8"/>
            <p:cNvSpPr/>
            <p:nvPr/>
          </p:nvSpPr>
          <p:spPr>
            <a:xfrm>
              <a:off x="3633014" y="4931889"/>
              <a:ext cx="245808" cy="454682"/>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574890" y="4958429"/>
            <a:ext cx="2595717" cy="1729473"/>
            <a:chOff x="5574890" y="4958429"/>
            <a:chExt cx="2595717" cy="1729473"/>
          </a:xfrm>
        </p:grpSpPr>
        <p:sp>
          <p:nvSpPr>
            <p:cNvPr id="10" name="TextBox 9"/>
            <p:cNvSpPr txBox="1"/>
            <p:nvPr/>
          </p:nvSpPr>
          <p:spPr>
            <a:xfrm>
              <a:off x="5574890" y="5487573"/>
              <a:ext cx="2595717" cy="1200329"/>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Jan 23, 2020  Start of </a:t>
              </a:r>
              <a:r>
                <a:rPr lang="en-US" sz="2400" b="1" i="1" dirty="0" smtClean="0">
                  <a:solidFill>
                    <a:srgbClr val="0070C0"/>
                  </a:solidFill>
                  <a:latin typeface="Arial" panose="020B0604020202020204" pitchFamily="34" charset="0"/>
                  <a:cs typeface="Arial" panose="020B0604020202020204" pitchFamily="34" charset="0"/>
                </a:rPr>
                <a:t>Cordon Sanitaire</a:t>
              </a:r>
              <a:endParaRPr lang="en-US" sz="2400" b="1" i="1" dirty="0">
                <a:solidFill>
                  <a:srgbClr val="0070C0"/>
                </a:solidFill>
                <a:latin typeface="Arial" panose="020B0604020202020204" pitchFamily="34" charset="0"/>
                <a:cs typeface="Arial" panose="020B0604020202020204" pitchFamily="34" charset="0"/>
              </a:endParaRPr>
            </a:p>
          </p:txBody>
        </p:sp>
        <p:sp>
          <p:nvSpPr>
            <p:cNvPr id="11" name="Up Arrow 10"/>
            <p:cNvSpPr/>
            <p:nvPr/>
          </p:nvSpPr>
          <p:spPr>
            <a:xfrm>
              <a:off x="6425375" y="4958429"/>
              <a:ext cx="226151" cy="529144"/>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3034150" y="-39957"/>
            <a:ext cx="7593064" cy="461665"/>
          </a:xfrm>
          <a:prstGeom prst="rect">
            <a:avLst/>
          </a:prstGeom>
          <a:noFill/>
        </p:spPr>
        <p:txBody>
          <a:bodyPr wrap="square" rtlCol="0">
            <a:spAutoFit/>
          </a:bodyPr>
          <a:lstStyle/>
          <a:p>
            <a:r>
              <a:rPr lang="en-US" sz="2400" b="1" dirty="0" smtClean="0">
                <a:solidFill>
                  <a:srgbClr val="0070C0"/>
                </a:solidFill>
                <a:latin typeface="Arial" panose="020B0604020202020204" pitchFamily="34" charset="0"/>
                <a:cs typeface="Arial" panose="020B0604020202020204" pitchFamily="34" charset="0"/>
              </a:rPr>
              <a:t>Wuhan CDC (n=25,961): December 8 – February 18</a:t>
            </a:r>
            <a:endParaRPr lang="en-US" sz="24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6435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6121" y="2281310"/>
            <a:ext cx="8391093" cy="1155984"/>
          </a:xfrm>
        </p:spPr>
        <p:txBody>
          <a:bodyPr/>
          <a:lstStyle/>
          <a:p>
            <a:endParaRPr lang="en-US"/>
          </a:p>
        </p:txBody>
      </p:sp>
      <p:pic>
        <p:nvPicPr>
          <p:cNvPr id="8" name="Content Placeholder 7"/>
          <p:cNvPicPr>
            <a:picLocks noGrp="1" noChangeAspect="1"/>
          </p:cNvPicPr>
          <p:nvPr>
            <p:ph idx="1"/>
          </p:nvPr>
        </p:nvPicPr>
        <p:blipFill>
          <a:blip r:embed="rId2"/>
          <a:stretch>
            <a:fillRect/>
          </a:stretch>
        </p:blipFill>
        <p:spPr>
          <a:xfrm>
            <a:off x="5986262" y="3800108"/>
            <a:ext cx="219475" cy="402371"/>
          </a:xfrm>
          <a:prstGeom prst="rect">
            <a:avLst/>
          </a:prstGeom>
        </p:spPr>
      </p:pic>
      <p:pic>
        <p:nvPicPr>
          <p:cNvPr id="4" name="Picture 3"/>
          <p:cNvPicPr>
            <a:picLocks noChangeAspect="1"/>
          </p:cNvPicPr>
          <p:nvPr/>
        </p:nvPicPr>
        <p:blipFill>
          <a:blip r:embed="rId3"/>
          <a:stretch>
            <a:fillRect/>
          </a:stretch>
        </p:blipFill>
        <p:spPr>
          <a:xfrm>
            <a:off x="2940" y="470130"/>
            <a:ext cx="11828206" cy="4604909"/>
          </a:xfrm>
          <a:prstGeom prst="rect">
            <a:avLst/>
          </a:prstGeom>
        </p:spPr>
      </p:pic>
      <p:grpSp>
        <p:nvGrpSpPr>
          <p:cNvPr id="15" name="Group 14"/>
          <p:cNvGrpSpPr/>
          <p:nvPr/>
        </p:nvGrpSpPr>
        <p:grpSpPr>
          <a:xfrm>
            <a:off x="138968" y="4893104"/>
            <a:ext cx="2829056" cy="2018020"/>
            <a:chOff x="138968" y="4893104"/>
            <a:chExt cx="2829056" cy="2018020"/>
          </a:xfrm>
        </p:grpSpPr>
        <p:sp>
          <p:nvSpPr>
            <p:cNvPr id="5" name="TextBox 4"/>
            <p:cNvSpPr txBox="1"/>
            <p:nvPr/>
          </p:nvSpPr>
          <p:spPr>
            <a:xfrm>
              <a:off x="138968" y="5341464"/>
              <a:ext cx="2829056" cy="1569660"/>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Dec 8, 2019: First case: close to the Huanan Seafood Market</a:t>
              </a:r>
              <a:endParaRPr lang="en-US" sz="2400" b="1" dirty="0">
                <a:solidFill>
                  <a:srgbClr val="0070C0"/>
                </a:solidFill>
                <a:latin typeface="Arial" panose="020B0604020202020204" pitchFamily="34" charset="0"/>
                <a:cs typeface="Arial" panose="020B0604020202020204" pitchFamily="34" charset="0"/>
              </a:endParaRPr>
            </a:p>
          </p:txBody>
        </p:sp>
        <p:sp>
          <p:nvSpPr>
            <p:cNvPr id="6" name="Up Arrow 5"/>
            <p:cNvSpPr/>
            <p:nvPr/>
          </p:nvSpPr>
          <p:spPr>
            <a:xfrm>
              <a:off x="1260985" y="4893104"/>
              <a:ext cx="292511" cy="455644"/>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2969342" y="4931889"/>
            <a:ext cx="2605548" cy="1736347"/>
            <a:chOff x="2969342" y="4931889"/>
            <a:chExt cx="2605548" cy="1736347"/>
          </a:xfrm>
        </p:grpSpPr>
        <p:sp>
          <p:nvSpPr>
            <p:cNvPr id="7" name="TextBox 6"/>
            <p:cNvSpPr txBox="1"/>
            <p:nvPr/>
          </p:nvSpPr>
          <p:spPr>
            <a:xfrm>
              <a:off x="2969342" y="5467907"/>
              <a:ext cx="2605548" cy="1200329"/>
            </a:xfrm>
            <a:prstGeom prst="rect">
              <a:avLst/>
            </a:prstGeom>
            <a:noFill/>
          </p:spPr>
          <p:txBody>
            <a:bodyPr wrap="square" rtlCol="0">
              <a:spAutoFit/>
            </a:bodyPr>
            <a:lstStyle/>
            <a:p>
              <a:r>
                <a:rPr lang="en-US" sz="2400" b="1" dirty="0" smtClean="0">
                  <a:solidFill>
                    <a:srgbClr val="0070C0"/>
                  </a:solidFill>
                  <a:latin typeface="Arial" panose="020B0604020202020204" pitchFamily="34" charset="0"/>
                  <a:cs typeface="Arial" panose="020B0604020202020204" pitchFamily="34" charset="0"/>
                </a:rPr>
                <a:t>Jan 11, 2020: Start of Spring Festival Travel</a:t>
              </a:r>
              <a:endParaRPr lang="en-US" sz="2400" b="1" dirty="0">
                <a:solidFill>
                  <a:srgbClr val="0070C0"/>
                </a:solidFill>
                <a:latin typeface="Arial" panose="020B0604020202020204" pitchFamily="34" charset="0"/>
                <a:cs typeface="Arial" panose="020B0604020202020204" pitchFamily="34" charset="0"/>
              </a:endParaRPr>
            </a:p>
          </p:txBody>
        </p:sp>
        <p:sp>
          <p:nvSpPr>
            <p:cNvPr id="9" name="Up Arrow 8"/>
            <p:cNvSpPr/>
            <p:nvPr/>
          </p:nvSpPr>
          <p:spPr>
            <a:xfrm>
              <a:off x="3633014" y="4931889"/>
              <a:ext cx="245808" cy="454682"/>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574890" y="4958429"/>
            <a:ext cx="2595717" cy="1729473"/>
            <a:chOff x="5574890" y="4958429"/>
            <a:chExt cx="2595717" cy="1729473"/>
          </a:xfrm>
        </p:grpSpPr>
        <p:sp>
          <p:nvSpPr>
            <p:cNvPr id="10" name="TextBox 9"/>
            <p:cNvSpPr txBox="1"/>
            <p:nvPr/>
          </p:nvSpPr>
          <p:spPr>
            <a:xfrm>
              <a:off x="5574890" y="5487573"/>
              <a:ext cx="2595717" cy="1200329"/>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Jan 23, 2020  Start of </a:t>
              </a:r>
              <a:r>
                <a:rPr lang="en-US" sz="2400" b="1" i="1" dirty="0" smtClean="0">
                  <a:solidFill>
                    <a:srgbClr val="0070C0"/>
                  </a:solidFill>
                  <a:latin typeface="Arial" panose="020B0604020202020204" pitchFamily="34" charset="0"/>
                  <a:cs typeface="Arial" panose="020B0604020202020204" pitchFamily="34" charset="0"/>
                </a:rPr>
                <a:t>Cordon Sanitaire</a:t>
              </a:r>
              <a:endParaRPr lang="en-US" sz="2400" b="1" i="1" dirty="0">
                <a:solidFill>
                  <a:srgbClr val="0070C0"/>
                </a:solidFill>
                <a:latin typeface="Arial" panose="020B0604020202020204" pitchFamily="34" charset="0"/>
                <a:cs typeface="Arial" panose="020B0604020202020204" pitchFamily="34" charset="0"/>
              </a:endParaRPr>
            </a:p>
          </p:txBody>
        </p:sp>
        <p:sp>
          <p:nvSpPr>
            <p:cNvPr id="11" name="Up Arrow 10"/>
            <p:cNvSpPr/>
            <p:nvPr/>
          </p:nvSpPr>
          <p:spPr>
            <a:xfrm>
              <a:off x="6425375" y="4958429"/>
              <a:ext cx="226151" cy="529144"/>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78" name="Picture 6" descr="Image result for 武汉封城"/>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064" y="648564"/>
            <a:ext cx="5715000" cy="3219451"/>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3034150" y="-39957"/>
            <a:ext cx="7593064" cy="461665"/>
          </a:xfrm>
          <a:prstGeom prst="rect">
            <a:avLst/>
          </a:prstGeom>
          <a:noFill/>
        </p:spPr>
        <p:txBody>
          <a:bodyPr wrap="square" rtlCol="0">
            <a:spAutoFit/>
          </a:bodyPr>
          <a:lstStyle/>
          <a:p>
            <a:r>
              <a:rPr lang="en-US" sz="2400" b="1" dirty="0" smtClean="0">
                <a:solidFill>
                  <a:srgbClr val="0070C0"/>
                </a:solidFill>
                <a:latin typeface="Arial" panose="020B0604020202020204" pitchFamily="34" charset="0"/>
                <a:cs typeface="Arial" panose="020B0604020202020204" pitchFamily="34" charset="0"/>
              </a:rPr>
              <a:t>Wuhan CDC (n=25,961): December 8 – February 18</a:t>
            </a:r>
            <a:endParaRPr lang="en-US" sz="24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96989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6121" y="2281310"/>
            <a:ext cx="8391093" cy="1155984"/>
          </a:xfrm>
        </p:spPr>
        <p:txBody>
          <a:bodyPr/>
          <a:lstStyle/>
          <a:p>
            <a:endParaRPr lang="en-US"/>
          </a:p>
        </p:txBody>
      </p:sp>
      <p:pic>
        <p:nvPicPr>
          <p:cNvPr id="8" name="Content Placeholder 7"/>
          <p:cNvPicPr>
            <a:picLocks noGrp="1" noChangeAspect="1"/>
          </p:cNvPicPr>
          <p:nvPr>
            <p:ph idx="1"/>
          </p:nvPr>
        </p:nvPicPr>
        <p:blipFill>
          <a:blip r:embed="rId2"/>
          <a:stretch>
            <a:fillRect/>
          </a:stretch>
        </p:blipFill>
        <p:spPr>
          <a:xfrm>
            <a:off x="5986262" y="3800108"/>
            <a:ext cx="219475" cy="402371"/>
          </a:xfrm>
          <a:prstGeom prst="rect">
            <a:avLst/>
          </a:prstGeom>
        </p:spPr>
      </p:pic>
      <p:pic>
        <p:nvPicPr>
          <p:cNvPr id="4" name="Picture 3"/>
          <p:cNvPicPr>
            <a:picLocks noChangeAspect="1"/>
          </p:cNvPicPr>
          <p:nvPr/>
        </p:nvPicPr>
        <p:blipFill>
          <a:blip r:embed="rId3"/>
          <a:stretch>
            <a:fillRect/>
          </a:stretch>
        </p:blipFill>
        <p:spPr>
          <a:xfrm>
            <a:off x="2940" y="470130"/>
            <a:ext cx="11828206" cy="4604909"/>
          </a:xfrm>
          <a:prstGeom prst="rect">
            <a:avLst/>
          </a:prstGeom>
        </p:spPr>
      </p:pic>
      <p:grpSp>
        <p:nvGrpSpPr>
          <p:cNvPr id="15" name="Group 14"/>
          <p:cNvGrpSpPr/>
          <p:nvPr/>
        </p:nvGrpSpPr>
        <p:grpSpPr>
          <a:xfrm>
            <a:off x="138968" y="4893104"/>
            <a:ext cx="2829056" cy="2018020"/>
            <a:chOff x="138968" y="4893104"/>
            <a:chExt cx="2829056" cy="2018020"/>
          </a:xfrm>
        </p:grpSpPr>
        <p:sp>
          <p:nvSpPr>
            <p:cNvPr id="5" name="TextBox 4"/>
            <p:cNvSpPr txBox="1"/>
            <p:nvPr/>
          </p:nvSpPr>
          <p:spPr>
            <a:xfrm>
              <a:off x="138968" y="5341464"/>
              <a:ext cx="2829056" cy="1569660"/>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Dec 8, 2019: First case: close to the Huanan Seafood Market</a:t>
              </a:r>
              <a:endParaRPr lang="en-US" sz="2400" b="1" dirty="0">
                <a:solidFill>
                  <a:srgbClr val="0070C0"/>
                </a:solidFill>
                <a:latin typeface="Arial" panose="020B0604020202020204" pitchFamily="34" charset="0"/>
                <a:cs typeface="Arial" panose="020B0604020202020204" pitchFamily="34" charset="0"/>
              </a:endParaRPr>
            </a:p>
          </p:txBody>
        </p:sp>
        <p:sp>
          <p:nvSpPr>
            <p:cNvPr id="6" name="Up Arrow 5"/>
            <p:cNvSpPr/>
            <p:nvPr/>
          </p:nvSpPr>
          <p:spPr>
            <a:xfrm>
              <a:off x="1260985" y="4893104"/>
              <a:ext cx="292511" cy="455644"/>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2969342" y="4931889"/>
            <a:ext cx="2605548" cy="1736347"/>
            <a:chOff x="2969342" y="4931889"/>
            <a:chExt cx="2605548" cy="1736347"/>
          </a:xfrm>
        </p:grpSpPr>
        <p:sp>
          <p:nvSpPr>
            <p:cNvPr id="7" name="TextBox 6"/>
            <p:cNvSpPr txBox="1"/>
            <p:nvPr/>
          </p:nvSpPr>
          <p:spPr>
            <a:xfrm>
              <a:off x="2969342" y="5467907"/>
              <a:ext cx="2605548" cy="1200329"/>
            </a:xfrm>
            <a:prstGeom prst="rect">
              <a:avLst/>
            </a:prstGeom>
            <a:noFill/>
          </p:spPr>
          <p:txBody>
            <a:bodyPr wrap="square" rtlCol="0">
              <a:spAutoFit/>
            </a:bodyPr>
            <a:lstStyle/>
            <a:p>
              <a:r>
                <a:rPr lang="en-US" sz="2400" b="1" dirty="0" smtClean="0">
                  <a:solidFill>
                    <a:srgbClr val="0070C0"/>
                  </a:solidFill>
                  <a:latin typeface="Arial" panose="020B0604020202020204" pitchFamily="34" charset="0"/>
                  <a:cs typeface="Arial" panose="020B0604020202020204" pitchFamily="34" charset="0"/>
                </a:rPr>
                <a:t>Jan 11, 2020: Start of Spring Festival Travel</a:t>
              </a:r>
              <a:endParaRPr lang="en-US" sz="2400" b="1" dirty="0">
                <a:solidFill>
                  <a:srgbClr val="0070C0"/>
                </a:solidFill>
                <a:latin typeface="Arial" panose="020B0604020202020204" pitchFamily="34" charset="0"/>
                <a:cs typeface="Arial" panose="020B0604020202020204" pitchFamily="34" charset="0"/>
              </a:endParaRPr>
            </a:p>
          </p:txBody>
        </p:sp>
        <p:sp>
          <p:nvSpPr>
            <p:cNvPr id="9" name="Up Arrow 8"/>
            <p:cNvSpPr/>
            <p:nvPr/>
          </p:nvSpPr>
          <p:spPr>
            <a:xfrm>
              <a:off x="3633014" y="4931889"/>
              <a:ext cx="245808" cy="454682"/>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574890" y="4958429"/>
            <a:ext cx="2595717" cy="1729473"/>
            <a:chOff x="5574890" y="4958429"/>
            <a:chExt cx="2595717" cy="1729473"/>
          </a:xfrm>
        </p:grpSpPr>
        <p:sp>
          <p:nvSpPr>
            <p:cNvPr id="10" name="TextBox 9"/>
            <p:cNvSpPr txBox="1"/>
            <p:nvPr/>
          </p:nvSpPr>
          <p:spPr>
            <a:xfrm>
              <a:off x="5574890" y="5487573"/>
              <a:ext cx="2595717" cy="1200329"/>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Jan 23, 2020  Start of </a:t>
              </a:r>
              <a:r>
                <a:rPr lang="en-US" sz="2400" b="1" i="1" dirty="0" smtClean="0">
                  <a:solidFill>
                    <a:srgbClr val="0070C0"/>
                  </a:solidFill>
                  <a:latin typeface="Arial" panose="020B0604020202020204" pitchFamily="34" charset="0"/>
                  <a:cs typeface="Arial" panose="020B0604020202020204" pitchFamily="34" charset="0"/>
                </a:rPr>
                <a:t>Cordon Sanitaire</a:t>
              </a:r>
              <a:endParaRPr lang="en-US" sz="2400" b="1" i="1" dirty="0">
                <a:solidFill>
                  <a:srgbClr val="0070C0"/>
                </a:solidFill>
                <a:latin typeface="Arial" panose="020B0604020202020204" pitchFamily="34" charset="0"/>
                <a:cs typeface="Arial" panose="020B0604020202020204" pitchFamily="34" charset="0"/>
              </a:endParaRPr>
            </a:p>
          </p:txBody>
        </p:sp>
        <p:sp>
          <p:nvSpPr>
            <p:cNvPr id="11" name="Up Arrow 10"/>
            <p:cNvSpPr/>
            <p:nvPr/>
          </p:nvSpPr>
          <p:spPr>
            <a:xfrm>
              <a:off x="6425375" y="4958429"/>
              <a:ext cx="226151" cy="529144"/>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3034150" y="-39957"/>
            <a:ext cx="7593064" cy="461665"/>
          </a:xfrm>
          <a:prstGeom prst="rect">
            <a:avLst/>
          </a:prstGeom>
          <a:noFill/>
        </p:spPr>
        <p:txBody>
          <a:bodyPr wrap="square" rtlCol="0">
            <a:spAutoFit/>
          </a:bodyPr>
          <a:lstStyle/>
          <a:p>
            <a:r>
              <a:rPr lang="en-US" sz="2400" b="1" dirty="0" smtClean="0">
                <a:solidFill>
                  <a:srgbClr val="0070C0"/>
                </a:solidFill>
                <a:latin typeface="Arial" panose="020B0604020202020204" pitchFamily="34" charset="0"/>
                <a:cs typeface="Arial" panose="020B0604020202020204" pitchFamily="34" charset="0"/>
              </a:rPr>
              <a:t>Wuhan CDC (n=25,961): December 8 – February 18</a:t>
            </a:r>
            <a:endParaRPr lang="en-US" sz="2400" b="1" dirty="0">
              <a:solidFill>
                <a:srgbClr val="0070C0"/>
              </a:solidFill>
              <a:latin typeface="Arial" panose="020B0604020202020204" pitchFamily="34" charset="0"/>
              <a:cs typeface="Arial" panose="020B0604020202020204" pitchFamily="34" charset="0"/>
            </a:endParaRPr>
          </a:p>
        </p:txBody>
      </p:sp>
      <p:pic>
        <p:nvPicPr>
          <p:cNvPr id="2052" name="Picture 4" descr="Image result for wuhan traffic b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975" y="576307"/>
            <a:ext cx="5848350" cy="32956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83540" y="852500"/>
            <a:ext cx="2853115" cy="523220"/>
          </a:xfrm>
          <a:prstGeom prst="rect">
            <a:avLst/>
          </a:prstGeom>
          <a:noFill/>
        </p:spPr>
        <p:txBody>
          <a:bodyPr wrap="square" rtlCol="0">
            <a:spAutoFit/>
          </a:bodyPr>
          <a:lstStyle/>
          <a:p>
            <a:r>
              <a:rPr lang="en-US" sz="2800" b="1" dirty="0" smtClean="0">
                <a:solidFill>
                  <a:srgbClr val="C00000"/>
                </a:solidFill>
                <a:latin typeface="Arial" panose="020B0604020202020204" pitchFamily="34" charset="0"/>
                <a:cs typeface="Arial" panose="020B0604020202020204" pitchFamily="34" charset="0"/>
              </a:rPr>
              <a:t>Traffic ban</a:t>
            </a:r>
            <a:endParaRPr lang="en-US" sz="28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853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6121" y="2281310"/>
            <a:ext cx="8391093" cy="1155984"/>
          </a:xfrm>
        </p:spPr>
        <p:txBody>
          <a:bodyPr/>
          <a:lstStyle/>
          <a:p>
            <a:endParaRPr lang="en-US"/>
          </a:p>
        </p:txBody>
      </p:sp>
      <p:pic>
        <p:nvPicPr>
          <p:cNvPr id="8" name="Content Placeholder 7"/>
          <p:cNvPicPr>
            <a:picLocks noGrp="1" noChangeAspect="1"/>
          </p:cNvPicPr>
          <p:nvPr>
            <p:ph idx="1"/>
          </p:nvPr>
        </p:nvPicPr>
        <p:blipFill>
          <a:blip r:embed="rId2"/>
          <a:stretch>
            <a:fillRect/>
          </a:stretch>
        </p:blipFill>
        <p:spPr>
          <a:xfrm>
            <a:off x="5986262" y="3800108"/>
            <a:ext cx="219475" cy="402371"/>
          </a:xfrm>
          <a:prstGeom prst="rect">
            <a:avLst/>
          </a:prstGeom>
        </p:spPr>
      </p:pic>
      <p:pic>
        <p:nvPicPr>
          <p:cNvPr id="4" name="Picture 3"/>
          <p:cNvPicPr>
            <a:picLocks noChangeAspect="1"/>
          </p:cNvPicPr>
          <p:nvPr/>
        </p:nvPicPr>
        <p:blipFill>
          <a:blip r:embed="rId3"/>
          <a:stretch>
            <a:fillRect/>
          </a:stretch>
        </p:blipFill>
        <p:spPr>
          <a:xfrm>
            <a:off x="2940" y="470130"/>
            <a:ext cx="11828206" cy="4604909"/>
          </a:xfrm>
          <a:prstGeom prst="rect">
            <a:avLst/>
          </a:prstGeom>
        </p:spPr>
      </p:pic>
      <p:grpSp>
        <p:nvGrpSpPr>
          <p:cNvPr id="15" name="Group 14"/>
          <p:cNvGrpSpPr/>
          <p:nvPr/>
        </p:nvGrpSpPr>
        <p:grpSpPr>
          <a:xfrm>
            <a:off x="138968" y="4893104"/>
            <a:ext cx="2829056" cy="2018020"/>
            <a:chOff x="138968" y="4893104"/>
            <a:chExt cx="2829056" cy="2018020"/>
          </a:xfrm>
        </p:grpSpPr>
        <p:sp>
          <p:nvSpPr>
            <p:cNvPr id="5" name="TextBox 4"/>
            <p:cNvSpPr txBox="1"/>
            <p:nvPr/>
          </p:nvSpPr>
          <p:spPr>
            <a:xfrm>
              <a:off x="138968" y="5341464"/>
              <a:ext cx="2829056" cy="1569660"/>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Dec 8, 2019: First case: close to the Huanan Seafood Market</a:t>
              </a:r>
              <a:endParaRPr lang="en-US" sz="2400" b="1" dirty="0">
                <a:solidFill>
                  <a:srgbClr val="0070C0"/>
                </a:solidFill>
                <a:latin typeface="Arial" panose="020B0604020202020204" pitchFamily="34" charset="0"/>
                <a:cs typeface="Arial" panose="020B0604020202020204" pitchFamily="34" charset="0"/>
              </a:endParaRPr>
            </a:p>
          </p:txBody>
        </p:sp>
        <p:sp>
          <p:nvSpPr>
            <p:cNvPr id="6" name="Up Arrow 5"/>
            <p:cNvSpPr/>
            <p:nvPr/>
          </p:nvSpPr>
          <p:spPr>
            <a:xfrm>
              <a:off x="1260985" y="4893104"/>
              <a:ext cx="292511" cy="455644"/>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2969342" y="4931889"/>
            <a:ext cx="2605548" cy="1736347"/>
            <a:chOff x="2969342" y="4931889"/>
            <a:chExt cx="2605548" cy="1736347"/>
          </a:xfrm>
        </p:grpSpPr>
        <p:sp>
          <p:nvSpPr>
            <p:cNvPr id="7" name="TextBox 6"/>
            <p:cNvSpPr txBox="1"/>
            <p:nvPr/>
          </p:nvSpPr>
          <p:spPr>
            <a:xfrm>
              <a:off x="2969342" y="5467907"/>
              <a:ext cx="2605548" cy="1200329"/>
            </a:xfrm>
            <a:prstGeom prst="rect">
              <a:avLst/>
            </a:prstGeom>
            <a:noFill/>
          </p:spPr>
          <p:txBody>
            <a:bodyPr wrap="square" rtlCol="0">
              <a:spAutoFit/>
            </a:bodyPr>
            <a:lstStyle/>
            <a:p>
              <a:r>
                <a:rPr lang="en-US" sz="2400" b="1" dirty="0" smtClean="0">
                  <a:solidFill>
                    <a:srgbClr val="0070C0"/>
                  </a:solidFill>
                  <a:latin typeface="Arial" panose="020B0604020202020204" pitchFamily="34" charset="0"/>
                  <a:cs typeface="Arial" panose="020B0604020202020204" pitchFamily="34" charset="0"/>
                </a:rPr>
                <a:t>Jan 11, 2020: Start of Spring Festival Travel</a:t>
              </a:r>
              <a:endParaRPr lang="en-US" sz="2400" b="1" dirty="0">
                <a:solidFill>
                  <a:srgbClr val="0070C0"/>
                </a:solidFill>
                <a:latin typeface="Arial" panose="020B0604020202020204" pitchFamily="34" charset="0"/>
                <a:cs typeface="Arial" panose="020B0604020202020204" pitchFamily="34" charset="0"/>
              </a:endParaRPr>
            </a:p>
          </p:txBody>
        </p:sp>
        <p:sp>
          <p:nvSpPr>
            <p:cNvPr id="9" name="Up Arrow 8"/>
            <p:cNvSpPr/>
            <p:nvPr/>
          </p:nvSpPr>
          <p:spPr>
            <a:xfrm>
              <a:off x="3633014" y="4931889"/>
              <a:ext cx="245808" cy="454682"/>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574890" y="4958429"/>
            <a:ext cx="2595717" cy="1729473"/>
            <a:chOff x="5574890" y="4958429"/>
            <a:chExt cx="2595717" cy="1729473"/>
          </a:xfrm>
        </p:grpSpPr>
        <p:sp>
          <p:nvSpPr>
            <p:cNvPr id="10" name="TextBox 9"/>
            <p:cNvSpPr txBox="1"/>
            <p:nvPr/>
          </p:nvSpPr>
          <p:spPr>
            <a:xfrm>
              <a:off x="5574890" y="5487573"/>
              <a:ext cx="2595717" cy="1200329"/>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Jan 23, 2020  Start of </a:t>
              </a:r>
              <a:r>
                <a:rPr lang="en-US" sz="2400" b="1" i="1" dirty="0" smtClean="0">
                  <a:solidFill>
                    <a:srgbClr val="0070C0"/>
                  </a:solidFill>
                  <a:latin typeface="Arial" panose="020B0604020202020204" pitchFamily="34" charset="0"/>
                  <a:cs typeface="Arial" panose="020B0604020202020204" pitchFamily="34" charset="0"/>
                </a:rPr>
                <a:t>Cordon Sanitaire</a:t>
              </a:r>
              <a:endParaRPr lang="en-US" sz="2400" b="1" i="1" dirty="0">
                <a:solidFill>
                  <a:srgbClr val="0070C0"/>
                </a:solidFill>
                <a:latin typeface="Arial" panose="020B0604020202020204" pitchFamily="34" charset="0"/>
                <a:cs typeface="Arial" panose="020B0604020202020204" pitchFamily="34" charset="0"/>
              </a:endParaRPr>
            </a:p>
          </p:txBody>
        </p:sp>
        <p:sp>
          <p:nvSpPr>
            <p:cNvPr id="11" name="Up Arrow 10"/>
            <p:cNvSpPr/>
            <p:nvPr/>
          </p:nvSpPr>
          <p:spPr>
            <a:xfrm>
              <a:off x="6425375" y="4958429"/>
              <a:ext cx="226151" cy="529144"/>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3034150" y="-39957"/>
            <a:ext cx="7593064" cy="461665"/>
          </a:xfrm>
          <a:prstGeom prst="rect">
            <a:avLst/>
          </a:prstGeom>
          <a:noFill/>
        </p:spPr>
        <p:txBody>
          <a:bodyPr wrap="square" rtlCol="0">
            <a:spAutoFit/>
          </a:bodyPr>
          <a:lstStyle/>
          <a:p>
            <a:r>
              <a:rPr lang="en-US" sz="2400" b="1" dirty="0" smtClean="0">
                <a:solidFill>
                  <a:srgbClr val="0070C0"/>
                </a:solidFill>
                <a:latin typeface="Arial" panose="020B0604020202020204" pitchFamily="34" charset="0"/>
                <a:cs typeface="Arial" panose="020B0604020202020204" pitchFamily="34" charset="0"/>
              </a:rPr>
              <a:t>Wuhan CDC (n=25,961): December 8 – February 18</a:t>
            </a:r>
            <a:endParaRPr lang="en-US" sz="2400" b="1" dirty="0">
              <a:solidFill>
                <a:srgbClr val="0070C0"/>
              </a:solidFill>
              <a:latin typeface="Arial" panose="020B0604020202020204" pitchFamily="34" charset="0"/>
              <a:cs typeface="Arial" panose="020B0604020202020204" pitchFamily="34" charset="0"/>
            </a:endParaRPr>
          </a:p>
        </p:txBody>
      </p:sp>
      <p:sp>
        <p:nvSpPr>
          <p:cNvPr id="12" name="Rectangle 11"/>
          <p:cNvSpPr/>
          <p:nvPr/>
        </p:nvSpPr>
        <p:spPr>
          <a:xfrm>
            <a:off x="1237673" y="748145"/>
            <a:ext cx="5413853" cy="26891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330031" y="852184"/>
            <a:ext cx="5218551" cy="2677656"/>
          </a:xfrm>
          <a:prstGeom prst="rect">
            <a:avLst/>
          </a:prstGeom>
          <a:noFill/>
        </p:spPr>
        <p:txBody>
          <a:bodyPr wrap="square" rtlCol="0">
            <a:spAutoFit/>
          </a:bodyPr>
          <a:lstStyle/>
          <a:p>
            <a:r>
              <a:rPr lang="en-US" sz="2400" dirty="0" smtClean="0">
                <a:solidFill>
                  <a:schemeClr val="bg1"/>
                </a:solidFill>
                <a:latin typeface="Arial" panose="020B0604020202020204" pitchFamily="34" charset="0"/>
                <a:cs typeface="Arial" panose="020B0604020202020204" pitchFamily="34" charset="0"/>
              </a:rPr>
              <a:t>Due to a very large number of cases, the health care system was under an enormous pressure. There was an overwhelming  shortage of medical resources, resulting in many patients not being able to receive medical care.</a:t>
            </a: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718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6121" y="2281310"/>
            <a:ext cx="8391093" cy="1155984"/>
          </a:xfrm>
        </p:spPr>
        <p:txBody>
          <a:bodyPr/>
          <a:lstStyle/>
          <a:p>
            <a:endParaRPr lang="en-US"/>
          </a:p>
        </p:txBody>
      </p:sp>
      <p:pic>
        <p:nvPicPr>
          <p:cNvPr id="8" name="Content Placeholder 7"/>
          <p:cNvPicPr>
            <a:picLocks noGrp="1" noChangeAspect="1"/>
          </p:cNvPicPr>
          <p:nvPr>
            <p:ph idx="1"/>
          </p:nvPr>
        </p:nvPicPr>
        <p:blipFill>
          <a:blip r:embed="rId2"/>
          <a:stretch>
            <a:fillRect/>
          </a:stretch>
        </p:blipFill>
        <p:spPr>
          <a:xfrm>
            <a:off x="5986262" y="3800108"/>
            <a:ext cx="219475" cy="402371"/>
          </a:xfrm>
          <a:prstGeom prst="rect">
            <a:avLst/>
          </a:prstGeom>
        </p:spPr>
      </p:pic>
      <p:pic>
        <p:nvPicPr>
          <p:cNvPr id="4" name="Picture 3"/>
          <p:cNvPicPr>
            <a:picLocks noChangeAspect="1"/>
          </p:cNvPicPr>
          <p:nvPr/>
        </p:nvPicPr>
        <p:blipFill>
          <a:blip r:embed="rId3"/>
          <a:stretch>
            <a:fillRect/>
          </a:stretch>
        </p:blipFill>
        <p:spPr>
          <a:xfrm>
            <a:off x="2940" y="470130"/>
            <a:ext cx="11828206" cy="4604909"/>
          </a:xfrm>
          <a:prstGeom prst="rect">
            <a:avLst/>
          </a:prstGeom>
        </p:spPr>
      </p:pic>
      <p:grpSp>
        <p:nvGrpSpPr>
          <p:cNvPr id="15" name="Group 14"/>
          <p:cNvGrpSpPr/>
          <p:nvPr/>
        </p:nvGrpSpPr>
        <p:grpSpPr>
          <a:xfrm>
            <a:off x="138968" y="4893104"/>
            <a:ext cx="2829056" cy="2018020"/>
            <a:chOff x="138968" y="4893104"/>
            <a:chExt cx="2829056" cy="2018020"/>
          </a:xfrm>
        </p:grpSpPr>
        <p:sp>
          <p:nvSpPr>
            <p:cNvPr id="5" name="TextBox 4"/>
            <p:cNvSpPr txBox="1"/>
            <p:nvPr/>
          </p:nvSpPr>
          <p:spPr>
            <a:xfrm>
              <a:off x="138968" y="5341464"/>
              <a:ext cx="2829056" cy="1569660"/>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Dec 8, 2019: First case: close to the Huanan Seafood Market</a:t>
              </a:r>
              <a:endParaRPr lang="en-US" sz="2400" b="1" dirty="0">
                <a:solidFill>
                  <a:srgbClr val="0070C0"/>
                </a:solidFill>
                <a:latin typeface="Arial" panose="020B0604020202020204" pitchFamily="34" charset="0"/>
                <a:cs typeface="Arial" panose="020B0604020202020204" pitchFamily="34" charset="0"/>
              </a:endParaRPr>
            </a:p>
          </p:txBody>
        </p:sp>
        <p:sp>
          <p:nvSpPr>
            <p:cNvPr id="6" name="Up Arrow 5"/>
            <p:cNvSpPr/>
            <p:nvPr/>
          </p:nvSpPr>
          <p:spPr>
            <a:xfrm>
              <a:off x="1260985" y="4893104"/>
              <a:ext cx="292511" cy="455644"/>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2969342" y="4931889"/>
            <a:ext cx="2605548" cy="1736347"/>
            <a:chOff x="2969342" y="4931889"/>
            <a:chExt cx="2605548" cy="1736347"/>
          </a:xfrm>
        </p:grpSpPr>
        <p:sp>
          <p:nvSpPr>
            <p:cNvPr id="7" name="TextBox 6"/>
            <p:cNvSpPr txBox="1"/>
            <p:nvPr/>
          </p:nvSpPr>
          <p:spPr>
            <a:xfrm>
              <a:off x="2969342" y="5467907"/>
              <a:ext cx="2605548" cy="1200329"/>
            </a:xfrm>
            <a:prstGeom prst="rect">
              <a:avLst/>
            </a:prstGeom>
            <a:noFill/>
          </p:spPr>
          <p:txBody>
            <a:bodyPr wrap="square" rtlCol="0">
              <a:spAutoFit/>
            </a:bodyPr>
            <a:lstStyle/>
            <a:p>
              <a:r>
                <a:rPr lang="en-US" sz="2400" b="1" dirty="0" smtClean="0">
                  <a:solidFill>
                    <a:srgbClr val="0070C0"/>
                  </a:solidFill>
                  <a:latin typeface="Arial" panose="020B0604020202020204" pitchFamily="34" charset="0"/>
                  <a:cs typeface="Arial" panose="020B0604020202020204" pitchFamily="34" charset="0"/>
                </a:rPr>
                <a:t>Jan 11, 2020: Start of Spring Festival Travel</a:t>
              </a:r>
              <a:endParaRPr lang="en-US" sz="2400" b="1" dirty="0">
                <a:solidFill>
                  <a:srgbClr val="0070C0"/>
                </a:solidFill>
                <a:latin typeface="Arial" panose="020B0604020202020204" pitchFamily="34" charset="0"/>
                <a:cs typeface="Arial" panose="020B0604020202020204" pitchFamily="34" charset="0"/>
              </a:endParaRPr>
            </a:p>
          </p:txBody>
        </p:sp>
        <p:sp>
          <p:nvSpPr>
            <p:cNvPr id="9" name="Up Arrow 8"/>
            <p:cNvSpPr/>
            <p:nvPr/>
          </p:nvSpPr>
          <p:spPr>
            <a:xfrm>
              <a:off x="3633014" y="4931889"/>
              <a:ext cx="245808" cy="454682"/>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574890" y="4958429"/>
            <a:ext cx="2595717" cy="1729473"/>
            <a:chOff x="5574890" y="4958429"/>
            <a:chExt cx="2595717" cy="1729473"/>
          </a:xfrm>
        </p:grpSpPr>
        <p:sp>
          <p:nvSpPr>
            <p:cNvPr id="10" name="TextBox 9"/>
            <p:cNvSpPr txBox="1"/>
            <p:nvPr/>
          </p:nvSpPr>
          <p:spPr>
            <a:xfrm>
              <a:off x="5574890" y="5487573"/>
              <a:ext cx="2595717" cy="1200329"/>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Jan 23, 2020  Start of </a:t>
              </a:r>
              <a:r>
                <a:rPr lang="en-US" sz="2400" b="1" i="1" dirty="0" smtClean="0">
                  <a:solidFill>
                    <a:srgbClr val="0070C0"/>
                  </a:solidFill>
                  <a:latin typeface="Arial" panose="020B0604020202020204" pitchFamily="34" charset="0"/>
                  <a:cs typeface="Arial" panose="020B0604020202020204" pitchFamily="34" charset="0"/>
                </a:rPr>
                <a:t>Cordon Sanitaire</a:t>
              </a:r>
              <a:endParaRPr lang="en-US" sz="2400" b="1" i="1" dirty="0">
                <a:solidFill>
                  <a:srgbClr val="0070C0"/>
                </a:solidFill>
                <a:latin typeface="Arial" panose="020B0604020202020204" pitchFamily="34" charset="0"/>
                <a:cs typeface="Arial" panose="020B0604020202020204" pitchFamily="34" charset="0"/>
              </a:endParaRPr>
            </a:p>
          </p:txBody>
        </p:sp>
        <p:sp>
          <p:nvSpPr>
            <p:cNvPr id="11" name="Up Arrow 10"/>
            <p:cNvSpPr/>
            <p:nvPr/>
          </p:nvSpPr>
          <p:spPr>
            <a:xfrm>
              <a:off x="6425375" y="4958429"/>
              <a:ext cx="226151" cy="529144"/>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8121443" y="4970033"/>
            <a:ext cx="3822471" cy="1941091"/>
            <a:chOff x="8121443" y="4970033"/>
            <a:chExt cx="3822471" cy="1941091"/>
          </a:xfrm>
        </p:grpSpPr>
        <p:sp>
          <p:nvSpPr>
            <p:cNvPr id="12" name="TextBox 11"/>
            <p:cNvSpPr txBox="1"/>
            <p:nvPr/>
          </p:nvSpPr>
          <p:spPr>
            <a:xfrm>
              <a:off x="8121443" y="5341464"/>
              <a:ext cx="3822471" cy="1569660"/>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Feb 2, 2020</a:t>
              </a:r>
            </a:p>
            <a:p>
              <a:pPr algn="ctr"/>
              <a:r>
                <a:rPr lang="en-US" sz="2400" b="1" dirty="0" err="1" smtClean="0">
                  <a:solidFill>
                    <a:srgbClr val="0070C0"/>
                  </a:solidFill>
                  <a:latin typeface="Arial" panose="020B0604020202020204" pitchFamily="34" charset="0"/>
                  <a:cs typeface="Arial" panose="020B0604020202020204" pitchFamily="34" charset="0"/>
                </a:rPr>
                <a:t>Fangchang</a:t>
              </a:r>
              <a:r>
                <a:rPr lang="en-US" sz="2400" b="1" dirty="0" smtClean="0">
                  <a:solidFill>
                    <a:srgbClr val="0070C0"/>
                  </a:solidFill>
                  <a:latin typeface="Arial" panose="020B0604020202020204" pitchFamily="34" charset="0"/>
                  <a:cs typeface="Arial" panose="020B0604020202020204" pitchFamily="34" charset="0"/>
                </a:rPr>
                <a:t> (Mobile Cabin) Hospitals launched</a:t>
              </a:r>
              <a:endParaRPr lang="en-US" sz="2400" b="1" dirty="0">
                <a:solidFill>
                  <a:srgbClr val="0070C0"/>
                </a:solidFill>
                <a:latin typeface="Arial" panose="020B0604020202020204" pitchFamily="34" charset="0"/>
                <a:cs typeface="Arial" panose="020B0604020202020204" pitchFamily="34" charset="0"/>
              </a:endParaRPr>
            </a:p>
          </p:txBody>
        </p:sp>
        <p:sp>
          <p:nvSpPr>
            <p:cNvPr id="13" name="Up Arrow 12"/>
            <p:cNvSpPr/>
            <p:nvPr/>
          </p:nvSpPr>
          <p:spPr>
            <a:xfrm>
              <a:off x="8954730" y="4970033"/>
              <a:ext cx="243349" cy="460957"/>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3034150" y="-39957"/>
            <a:ext cx="7593064" cy="461665"/>
          </a:xfrm>
          <a:prstGeom prst="rect">
            <a:avLst/>
          </a:prstGeom>
          <a:noFill/>
        </p:spPr>
        <p:txBody>
          <a:bodyPr wrap="square" rtlCol="0">
            <a:spAutoFit/>
          </a:bodyPr>
          <a:lstStyle/>
          <a:p>
            <a:r>
              <a:rPr lang="en-US" sz="2400" b="1" dirty="0" smtClean="0">
                <a:solidFill>
                  <a:srgbClr val="0070C0"/>
                </a:solidFill>
                <a:latin typeface="Arial" panose="020B0604020202020204" pitchFamily="34" charset="0"/>
                <a:cs typeface="Arial" panose="020B0604020202020204" pitchFamily="34" charset="0"/>
              </a:rPr>
              <a:t>Wuhan CDC (n=25,961): December 8 – February 18</a:t>
            </a:r>
            <a:endParaRPr lang="en-US" sz="2400" b="1" dirty="0">
              <a:solidFill>
                <a:srgbClr val="0070C0"/>
              </a:solidFill>
              <a:latin typeface="Arial" panose="020B0604020202020204" pitchFamily="34" charset="0"/>
              <a:cs typeface="Arial" panose="020B0604020202020204" pitchFamily="34" charset="0"/>
            </a:endParaRPr>
          </a:p>
        </p:txBody>
      </p:sp>
      <p:sp>
        <p:nvSpPr>
          <p:cNvPr id="3" name="Rectangle 2"/>
          <p:cNvSpPr/>
          <p:nvPr/>
        </p:nvSpPr>
        <p:spPr>
          <a:xfrm>
            <a:off x="1553495" y="1006764"/>
            <a:ext cx="3831305" cy="1838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99491" y="1191491"/>
            <a:ext cx="3482110" cy="1200329"/>
          </a:xfrm>
          <a:prstGeom prst="rect">
            <a:avLst/>
          </a:prstGeom>
          <a:noFill/>
        </p:spPr>
        <p:txBody>
          <a:bodyPr wrap="square" rtlCol="0">
            <a:spAutoFit/>
          </a:bodyPr>
          <a:lstStyle/>
          <a:p>
            <a:r>
              <a:rPr lang="en-US" sz="2400" dirty="0" smtClean="0">
                <a:solidFill>
                  <a:schemeClr val="bg1"/>
                </a:solidFill>
                <a:latin typeface="Arial" panose="020B0604020202020204" pitchFamily="34" charset="0"/>
                <a:cs typeface="Arial" panose="020B0604020202020204" pitchFamily="34" charset="0"/>
              </a:rPr>
              <a:t>To address the serious shortage of medical resources, </a:t>
            </a: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14226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6121" y="2281310"/>
            <a:ext cx="8391093" cy="1155984"/>
          </a:xfrm>
        </p:spPr>
        <p:txBody>
          <a:bodyPr/>
          <a:lstStyle/>
          <a:p>
            <a:endParaRPr lang="en-US"/>
          </a:p>
        </p:txBody>
      </p:sp>
      <p:pic>
        <p:nvPicPr>
          <p:cNvPr id="8" name="Content Placeholder 7"/>
          <p:cNvPicPr>
            <a:picLocks noGrp="1" noChangeAspect="1"/>
          </p:cNvPicPr>
          <p:nvPr>
            <p:ph idx="1"/>
          </p:nvPr>
        </p:nvPicPr>
        <p:blipFill>
          <a:blip r:embed="rId2"/>
          <a:stretch>
            <a:fillRect/>
          </a:stretch>
        </p:blipFill>
        <p:spPr>
          <a:xfrm>
            <a:off x="5986262" y="3800108"/>
            <a:ext cx="219475" cy="402371"/>
          </a:xfrm>
          <a:prstGeom prst="rect">
            <a:avLst/>
          </a:prstGeom>
        </p:spPr>
      </p:pic>
      <p:pic>
        <p:nvPicPr>
          <p:cNvPr id="4" name="Picture 3"/>
          <p:cNvPicPr>
            <a:picLocks noChangeAspect="1"/>
          </p:cNvPicPr>
          <p:nvPr/>
        </p:nvPicPr>
        <p:blipFill>
          <a:blip r:embed="rId3"/>
          <a:stretch>
            <a:fillRect/>
          </a:stretch>
        </p:blipFill>
        <p:spPr>
          <a:xfrm>
            <a:off x="2940" y="470130"/>
            <a:ext cx="11828206" cy="4604909"/>
          </a:xfrm>
          <a:prstGeom prst="rect">
            <a:avLst/>
          </a:prstGeom>
        </p:spPr>
      </p:pic>
      <p:grpSp>
        <p:nvGrpSpPr>
          <p:cNvPr id="15" name="Group 14"/>
          <p:cNvGrpSpPr/>
          <p:nvPr/>
        </p:nvGrpSpPr>
        <p:grpSpPr>
          <a:xfrm>
            <a:off x="138968" y="4893104"/>
            <a:ext cx="2829056" cy="2018020"/>
            <a:chOff x="138968" y="4893104"/>
            <a:chExt cx="2829056" cy="2018020"/>
          </a:xfrm>
        </p:grpSpPr>
        <p:sp>
          <p:nvSpPr>
            <p:cNvPr id="5" name="TextBox 4"/>
            <p:cNvSpPr txBox="1"/>
            <p:nvPr/>
          </p:nvSpPr>
          <p:spPr>
            <a:xfrm>
              <a:off x="138968" y="5341464"/>
              <a:ext cx="2829056" cy="1569660"/>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Dec 8, 2019: First case: close to the Huanan Seafood Market</a:t>
              </a:r>
              <a:endParaRPr lang="en-US" sz="2400" b="1" dirty="0">
                <a:solidFill>
                  <a:srgbClr val="0070C0"/>
                </a:solidFill>
                <a:latin typeface="Arial" panose="020B0604020202020204" pitchFamily="34" charset="0"/>
                <a:cs typeface="Arial" panose="020B0604020202020204" pitchFamily="34" charset="0"/>
              </a:endParaRPr>
            </a:p>
          </p:txBody>
        </p:sp>
        <p:sp>
          <p:nvSpPr>
            <p:cNvPr id="6" name="Up Arrow 5"/>
            <p:cNvSpPr/>
            <p:nvPr/>
          </p:nvSpPr>
          <p:spPr>
            <a:xfrm>
              <a:off x="1260985" y="4893104"/>
              <a:ext cx="292511" cy="455644"/>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2969342" y="4931889"/>
            <a:ext cx="2605548" cy="1736347"/>
            <a:chOff x="2969342" y="4931889"/>
            <a:chExt cx="2605548" cy="1736347"/>
          </a:xfrm>
        </p:grpSpPr>
        <p:sp>
          <p:nvSpPr>
            <p:cNvPr id="7" name="TextBox 6"/>
            <p:cNvSpPr txBox="1"/>
            <p:nvPr/>
          </p:nvSpPr>
          <p:spPr>
            <a:xfrm>
              <a:off x="2969342" y="5467907"/>
              <a:ext cx="2605548" cy="1200329"/>
            </a:xfrm>
            <a:prstGeom prst="rect">
              <a:avLst/>
            </a:prstGeom>
            <a:noFill/>
          </p:spPr>
          <p:txBody>
            <a:bodyPr wrap="square" rtlCol="0">
              <a:spAutoFit/>
            </a:bodyPr>
            <a:lstStyle/>
            <a:p>
              <a:r>
                <a:rPr lang="en-US" sz="2400" b="1" dirty="0" smtClean="0">
                  <a:solidFill>
                    <a:srgbClr val="0070C0"/>
                  </a:solidFill>
                  <a:latin typeface="Arial" panose="020B0604020202020204" pitchFamily="34" charset="0"/>
                  <a:cs typeface="Arial" panose="020B0604020202020204" pitchFamily="34" charset="0"/>
                </a:rPr>
                <a:t>Jan 11, 2020: Start of Spring Festival Travel</a:t>
              </a:r>
              <a:endParaRPr lang="en-US" sz="2400" b="1" dirty="0">
                <a:solidFill>
                  <a:srgbClr val="0070C0"/>
                </a:solidFill>
                <a:latin typeface="Arial" panose="020B0604020202020204" pitchFamily="34" charset="0"/>
                <a:cs typeface="Arial" panose="020B0604020202020204" pitchFamily="34" charset="0"/>
              </a:endParaRPr>
            </a:p>
          </p:txBody>
        </p:sp>
        <p:sp>
          <p:nvSpPr>
            <p:cNvPr id="9" name="Up Arrow 8"/>
            <p:cNvSpPr/>
            <p:nvPr/>
          </p:nvSpPr>
          <p:spPr>
            <a:xfrm>
              <a:off x="3633014" y="4931889"/>
              <a:ext cx="245808" cy="454682"/>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574890" y="4958429"/>
            <a:ext cx="2595717" cy="1729473"/>
            <a:chOff x="5574890" y="4958429"/>
            <a:chExt cx="2595717" cy="1729473"/>
          </a:xfrm>
        </p:grpSpPr>
        <p:sp>
          <p:nvSpPr>
            <p:cNvPr id="10" name="TextBox 9"/>
            <p:cNvSpPr txBox="1"/>
            <p:nvPr/>
          </p:nvSpPr>
          <p:spPr>
            <a:xfrm>
              <a:off x="5574890" y="5487573"/>
              <a:ext cx="2595717" cy="1200329"/>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Jan 23, 2020  Start of </a:t>
              </a:r>
              <a:r>
                <a:rPr lang="en-US" sz="2400" b="1" i="1" dirty="0" smtClean="0">
                  <a:solidFill>
                    <a:srgbClr val="0070C0"/>
                  </a:solidFill>
                  <a:latin typeface="Arial" panose="020B0604020202020204" pitchFamily="34" charset="0"/>
                  <a:cs typeface="Arial" panose="020B0604020202020204" pitchFamily="34" charset="0"/>
                </a:rPr>
                <a:t>Cordon Sanitaire</a:t>
              </a:r>
              <a:endParaRPr lang="en-US" sz="2400" b="1" i="1" dirty="0">
                <a:solidFill>
                  <a:srgbClr val="0070C0"/>
                </a:solidFill>
                <a:latin typeface="Arial" panose="020B0604020202020204" pitchFamily="34" charset="0"/>
                <a:cs typeface="Arial" panose="020B0604020202020204" pitchFamily="34" charset="0"/>
              </a:endParaRPr>
            </a:p>
          </p:txBody>
        </p:sp>
        <p:sp>
          <p:nvSpPr>
            <p:cNvPr id="11" name="Up Arrow 10"/>
            <p:cNvSpPr/>
            <p:nvPr/>
          </p:nvSpPr>
          <p:spPr>
            <a:xfrm>
              <a:off x="6425375" y="4958429"/>
              <a:ext cx="226151" cy="529144"/>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8121443" y="4970033"/>
            <a:ext cx="3822471" cy="1941091"/>
            <a:chOff x="8121443" y="4970033"/>
            <a:chExt cx="3822471" cy="1941091"/>
          </a:xfrm>
        </p:grpSpPr>
        <p:sp>
          <p:nvSpPr>
            <p:cNvPr id="12" name="TextBox 11"/>
            <p:cNvSpPr txBox="1"/>
            <p:nvPr/>
          </p:nvSpPr>
          <p:spPr>
            <a:xfrm>
              <a:off x="8121443" y="5341464"/>
              <a:ext cx="3822471" cy="1569660"/>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Feb 2, 2020</a:t>
              </a:r>
            </a:p>
            <a:p>
              <a:pPr algn="ctr"/>
              <a:r>
                <a:rPr lang="en-US" sz="2400" b="1" dirty="0" err="1" smtClean="0">
                  <a:solidFill>
                    <a:srgbClr val="0070C0"/>
                  </a:solidFill>
                  <a:latin typeface="Arial" panose="020B0604020202020204" pitchFamily="34" charset="0"/>
                  <a:cs typeface="Arial" panose="020B0604020202020204" pitchFamily="34" charset="0"/>
                </a:rPr>
                <a:t>Fangchang</a:t>
              </a:r>
              <a:r>
                <a:rPr lang="en-US" sz="2400" b="1" dirty="0" smtClean="0">
                  <a:solidFill>
                    <a:srgbClr val="0070C0"/>
                  </a:solidFill>
                  <a:latin typeface="Arial" panose="020B0604020202020204" pitchFamily="34" charset="0"/>
                  <a:cs typeface="Arial" panose="020B0604020202020204" pitchFamily="34" charset="0"/>
                </a:rPr>
                <a:t> (Mobile Cabin) Hospitals launched</a:t>
              </a:r>
              <a:endParaRPr lang="en-US" sz="2400" b="1" dirty="0">
                <a:solidFill>
                  <a:srgbClr val="0070C0"/>
                </a:solidFill>
                <a:latin typeface="Arial" panose="020B0604020202020204" pitchFamily="34" charset="0"/>
                <a:cs typeface="Arial" panose="020B0604020202020204" pitchFamily="34" charset="0"/>
              </a:endParaRPr>
            </a:p>
          </p:txBody>
        </p:sp>
        <p:sp>
          <p:nvSpPr>
            <p:cNvPr id="13" name="Up Arrow 12"/>
            <p:cNvSpPr/>
            <p:nvPr/>
          </p:nvSpPr>
          <p:spPr>
            <a:xfrm>
              <a:off x="8954730" y="4970033"/>
              <a:ext cx="243349" cy="460957"/>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90" name="Picture 18" descr="Image result for 方舱医院"/>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566" y="688133"/>
            <a:ext cx="5292324" cy="3646411"/>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3034150" y="-39957"/>
            <a:ext cx="7593064" cy="461665"/>
          </a:xfrm>
          <a:prstGeom prst="rect">
            <a:avLst/>
          </a:prstGeom>
          <a:noFill/>
        </p:spPr>
        <p:txBody>
          <a:bodyPr wrap="square" rtlCol="0">
            <a:spAutoFit/>
          </a:bodyPr>
          <a:lstStyle/>
          <a:p>
            <a:r>
              <a:rPr lang="en-US" sz="2400" b="1" dirty="0" smtClean="0">
                <a:solidFill>
                  <a:srgbClr val="0070C0"/>
                </a:solidFill>
                <a:latin typeface="Arial" panose="020B0604020202020204" pitchFamily="34" charset="0"/>
                <a:cs typeface="Arial" panose="020B0604020202020204" pitchFamily="34" charset="0"/>
              </a:rPr>
              <a:t>Wuhan CDC (n=25,961): December 8 – February 18</a:t>
            </a:r>
            <a:endParaRPr lang="en-US" sz="24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28235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6121" y="2281310"/>
            <a:ext cx="8391093" cy="1155984"/>
          </a:xfrm>
        </p:spPr>
        <p:txBody>
          <a:bodyPr/>
          <a:lstStyle/>
          <a:p>
            <a:endParaRPr lang="en-US"/>
          </a:p>
        </p:txBody>
      </p:sp>
      <p:pic>
        <p:nvPicPr>
          <p:cNvPr id="8" name="Content Placeholder 7"/>
          <p:cNvPicPr>
            <a:picLocks noGrp="1" noChangeAspect="1"/>
          </p:cNvPicPr>
          <p:nvPr>
            <p:ph idx="1"/>
          </p:nvPr>
        </p:nvPicPr>
        <p:blipFill>
          <a:blip r:embed="rId2"/>
          <a:stretch>
            <a:fillRect/>
          </a:stretch>
        </p:blipFill>
        <p:spPr>
          <a:xfrm>
            <a:off x="5986262" y="3800108"/>
            <a:ext cx="219475" cy="402371"/>
          </a:xfrm>
          <a:prstGeom prst="rect">
            <a:avLst/>
          </a:prstGeom>
        </p:spPr>
      </p:pic>
      <p:pic>
        <p:nvPicPr>
          <p:cNvPr id="4" name="Picture 3"/>
          <p:cNvPicPr>
            <a:picLocks noChangeAspect="1"/>
          </p:cNvPicPr>
          <p:nvPr/>
        </p:nvPicPr>
        <p:blipFill>
          <a:blip r:embed="rId3"/>
          <a:stretch>
            <a:fillRect/>
          </a:stretch>
        </p:blipFill>
        <p:spPr>
          <a:xfrm>
            <a:off x="2940" y="470130"/>
            <a:ext cx="11828206" cy="4604909"/>
          </a:xfrm>
          <a:prstGeom prst="rect">
            <a:avLst/>
          </a:prstGeom>
        </p:spPr>
      </p:pic>
      <p:grpSp>
        <p:nvGrpSpPr>
          <p:cNvPr id="15" name="Group 14"/>
          <p:cNvGrpSpPr/>
          <p:nvPr/>
        </p:nvGrpSpPr>
        <p:grpSpPr>
          <a:xfrm>
            <a:off x="138968" y="4893104"/>
            <a:ext cx="2829056" cy="2018020"/>
            <a:chOff x="138968" y="4893104"/>
            <a:chExt cx="2829056" cy="2018020"/>
          </a:xfrm>
        </p:grpSpPr>
        <p:sp>
          <p:nvSpPr>
            <p:cNvPr id="5" name="TextBox 4"/>
            <p:cNvSpPr txBox="1"/>
            <p:nvPr/>
          </p:nvSpPr>
          <p:spPr>
            <a:xfrm>
              <a:off x="138968" y="5341464"/>
              <a:ext cx="2829056" cy="1569660"/>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Dec 8, 2019: First case: close to the Huanan Seafood Market</a:t>
              </a:r>
              <a:endParaRPr lang="en-US" sz="2400" b="1" dirty="0">
                <a:solidFill>
                  <a:srgbClr val="0070C0"/>
                </a:solidFill>
                <a:latin typeface="Arial" panose="020B0604020202020204" pitchFamily="34" charset="0"/>
                <a:cs typeface="Arial" panose="020B0604020202020204" pitchFamily="34" charset="0"/>
              </a:endParaRPr>
            </a:p>
          </p:txBody>
        </p:sp>
        <p:sp>
          <p:nvSpPr>
            <p:cNvPr id="6" name="Up Arrow 5"/>
            <p:cNvSpPr/>
            <p:nvPr/>
          </p:nvSpPr>
          <p:spPr>
            <a:xfrm>
              <a:off x="1260985" y="4893104"/>
              <a:ext cx="292511" cy="455644"/>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2969342" y="4931889"/>
            <a:ext cx="2605548" cy="1736347"/>
            <a:chOff x="2969342" y="4931889"/>
            <a:chExt cx="2605548" cy="1736347"/>
          </a:xfrm>
        </p:grpSpPr>
        <p:sp>
          <p:nvSpPr>
            <p:cNvPr id="7" name="TextBox 6"/>
            <p:cNvSpPr txBox="1"/>
            <p:nvPr/>
          </p:nvSpPr>
          <p:spPr>
            <a:xfrm>
              <a:off x="2969342" y="5467907"/>
              <a:ext cx="2605548" cy="1200329"/>
            </a:xfrm>
            <a:prstGeom prst="rect">
              <a:avLst/>
            </a:prstGeom>
            <a:noFill/>
          </p:spPr>
          <p:txBody>
            <a:bodyPr wrap="square" rtlCol="0">
              <a:spAutoFit/>
            </a:bodyPr>
            <a:lstStyle/>
            <a:p>
              <a:r>
                <a:rPr lang="en-US" sz="2400" b="1" dirty="0" smtClean="0">
                  <a:solidFill>
                    <a:srgbClr val="0070C0"/>
                  </a:solidFill>
                  <a:latin typeface="Arial" panose="020B0604020202020204" pitchFamily="34" charset="0"/>
                  <a:cs typeface="Arial" panose="020B0604020202020204" pitchFamily="34" charset="0"/>
                </a:rPr>
                <a:t>Jan 11, 2020: Start of Spring Festival Travel</a:t>
              </a:r>
              <a:endParaRPr lang="en-US" sz="2400" b="1" dirty="0">
                <a:solidFill>
                  <a:srgbClr val="0070C0"/>
                </a:solidFill>
                <a:latin typeface="Arial" panose="020B0604020202020204" pitchFamily="34" charset="0"/>
                <a:cs typeface="Arial" panose="020B0604020202020204" pitchFamily="34" charset="0"/>
              </a:endParaRPr>
            </a:p>
          </p:txBody>
        </p:sp>
        <p:sp>
          <p:nvSpPr>
            <p:cNvPr id="9" name="Up Arrow 8"/>
            <p:cNvSpPr/>
            <p:nvPr/>
          </p:nvSpPr>
          <p:spPr>
            <a:xfrm>
              <a:off x="3633014" y="4931889"/>
              <a:ext cx="245808" cy="454682"/>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574890" y="4958429"/>
            <a:ext cx="2595717" cy="1729473"/>
            <a:chOff x="5574890" y="4958429"/>
            <a:chExt cx="2595717" cy="1729473"/>
          </a:xfrm>
        </p:grpSpPr>
        <p:sp>
          <p:nvSpPr>
            <p:cNvPr id="10" name="TextBox 9"/>
            <p:cNvSpPr txBox="1"/>
            <p:nvPr/>
          </p:nvSpPr>
          <p:spPr>
            <a:xfrm>
              <a:off x="5574890" y="5487573"/>
              <a:ext cx="2595717" cy="1200329"/>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Jan 23, 2020  Start of </a:t>
              </a:r>
              <a:r>
                <a:rPr lang="en-US" sz="2400" b="1" i="1" dirty="0" smtClean="0">
                  <a:solidFill>
                    <a:srgbClr val="0070C0"/>
                  </a:solidFill>
                  <a:latin typeface="Arial" panose="020B0604020202020204" pitchFamily="34" charset="0"/>
                  <a:cs typeface="Arial" panose="020B0604020202020204" pitchFamily="34" charset="0"/>
                </a:rPr>
                <a:t>Cordon Sanitaire</a:t>
              </a:r>
              <a:endParaRPr lang="en-US" sz="2400" b="1" i="1" dirty="0">
                <a:solidFill>
                  <a:srgbClr val="0070C0"/>
                </a:solidFill>
                <a:latin typeface="Arial" panose="020B0604020202020204" pitchFamily="34" charset="0"/>
                <a:cs typeface="Arial" panose="020B0604020202020204" pitchFamily="34" charset="0"/>
              </a:endParaRPr>
            </a:p>
          </p:txBody>
        </p:sp>
        <p:sp>
          <p:nvSpPr>
            <p:cNvPr id="11" name="Up Arrow 10"/>
            <p:cNvSpPr/>
            <p:nvPr/>
          </p:nvSpPr>
          <p:spPr>
            <a:xfrm>
              <a:off x="6425375" y="4958429"/>
              <a:ext cx="226151" cy="529144"/>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8121443" y="4970033"/>
            <a:ext cx="3822471" cy="1941091"/>
            <a:chOff x="8121443" y="4970033"/>
            <a:chExt cx="3822471" cy="1941091"/>
          </a:xfrm>
        </p:grpSpPr>
        <p:sp>
          <p:nvSpPr>
            <p:cNvPr id="12" name="TextBox 11"/>
            <p:cNvSpPr txBox="1"/>
            <p:nvPr/>
          </p:nvSpPr>
          <p:spPr>
            <a:xfrm>
              <a:off x="8121443" y="5341464"/>
              <a:ext cx="3822471" cy="1569660"/>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Feb 2, 2020</a:t>
              </a:r>
            </a:p>
            <a:p>
              <a:pPr algn="ctr"/>
              <a:r>
                <a:rPr lang="en-US" sz="2400" b="1" dirty="0" err="1" smtClean="0">
                  <a:solidFill>
                    <a:srgbClr val="0070C0"/>
                  </a:solidFill>
                  <a:latin typeface="Arial" panose="020B0604020202020204" pitchFamily="34" charset="0"/>
                  <a:cs typeface="Arial" panose="020B0604020202020204" pitchFamily="34" charset="0"/>
                </a:rPr>
                <a:t>Fangchang</a:t>
              </a:r>
              <a:r>
                <a:rPr lang="en-US" sz="2400" b="1" dirty="0" smtClean="0">
                  <a:solidFill>
                    <a:srgbClr val="0070C0"/>
                  </a:solidFill>
                  <a:latin typeface="Arial" panose="020B0604020202020204" pitchFamily="34" charset="0"/>
                  <a:cs typeface="Arial" panose="020B0604020202020204" pitchFamily="34" charset="0"/>
                </a:rPr>
                <a:t> (Mobile Cabin) Hospitals launched</a:t>
              </a:r>
              <a:endParaRPr lang="en-US" sz="2400" b="1" dirty="0">
                <a:solidFill>
                  <a:srgbClr val="0070C0"/>
                </a:solidFill>
                <a:latin typeface="Arial" panose="020B0604020202020204" pitchFamily="34" charset="0"/>
                <a:cs typeface="Arial" panose="020B0604020202020204" pitchFamily="34" charset="0"/>
              </a:endParaRPr>
            </a:p>
          </p:txBody>
        </p:sp>
        <p:sp>
          <p:nvSpPr>
            <p:cNvPr id="13" name="Up Arrow 12"/>
            <p:cNvSpPr/>
            <p:nvPr/>
          </p:nvSpPr>
          <p:spPr>
            <a:xfrm>
              <a:off x="8954730" y="4970033"/>
              <a:ext cx="243349" cy="460957"/>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3034150" y="-39957"/>
            <a:ext cx="7593064" cy="461665"/>
          </a:xfrm>
          <a:prstGeom prst="rect">
            <a:avLst/>
          </a:prstGeom>
          <a:noFill/>
        </p:spPr>
        <p:txBody>
          <a:bodyPr wrap="square" rtlCol="0">
            <a:spAutoFit/>
          </a:bodyPr>
          <a:lstStyle/>
          <a:p>
            <a:r>
              <a:rPr lang="en-US" sz="2400" b="1" dirty="0" smtClean="0">
                <a:solidFill>
                  <a:srgbClr val="0070C0"/>
                </a:solidFill>
                <a:latin typeface="Arial" panose="020B0604020202020204" pitchFamily="34" charset="0"/>
                <a:cs typeface="Arial" panose="020B0604020202020204" pitchFamily="34" charset="0"/>
              </a:rPr>
              <a:t>Wuhan CDC (n=25,961): December 8 – February 18</a:t>
            </a:r>
            <a:endParaRPr lang="en-US" sz="2400" b="1" dirty="0">
              <a:solidFill>
                <a:srgbClr val="0070C0"/>
              </a:solidFill>
              <a:latin typeface="Arial" panose="020B0604020202020204" pitchFamily="34" charset="0"/>
              <a:cs typeface="Arial" panose="020B0604020202020204" pitchFamily="34" charset="0"/>
            </a:endParaRPr>
          </a:p>
        </p:txBody>
      </p:sp>
      <p:pic>
        <p:nvPicPr>
          <p:cNvPr id="2054" name="Picture 6" descr="Image result for 武汉支援"/>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911" y="898191"/>
            <a:ext cx="4876800" cy="304800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35709" y="1080981"/>
            <a:ext cx="4045528" cy="1015663"/>
          </a:xfrm>
          <a:prstGeom prst="rect">
            <a:avLst/>
          </a:prstGeom>
          <a:noFill/>
        </p:spPr>
        <p:txBody>
          <a:bodyPr wrap="square" rtlCol="0">
            <a:spAutoFit/>
          </a:bodyPr>
          <a:lstStyle/>
          <a:p>
            <a:r>
              <a:rPr lang="en-US" sz="2000" b="1" dirty="0" smtClean="0">
                <a:solidFill>
                  <a:srgbClr val="0070C0"/>
                </a:solidFill>
                <a:latin typeface="Arial" panose="020B0604020202020204" pitchFamily="34" charset="0"/>
                <a:cs typeface="Arial" panose="020B0604020202020204" pitchFamily="34" charset="0"/>
              </a:rPr>
              <a:t>Many healthcare workers across China went to help Wuhan </a:t>
            </a:r>
            <a:endParaRPr lang="en-US" sz="2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43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6121" y="2281310"/>
            <a:ext cx="8391093" cy="1155984"/>
          </a:xfrm>
        </p:spPr>
        <p:txBody>
          <a:bodyPr/>
          <a:lstStyle/>
          <a:p>
            <a:endParaRPr lang="en-US"/>
          </a:p>
        </p:txBody>
      </p:sp>
      <p:pic>
        <p:nvPicPr>
          <p:cNvPr id="8" name="Content Placeholder 7"/>
          <p:cNvPicPr>
            <a:picLocks noGrp="1" noChangeAspect="1"/>
          </p:cNvPicPr>
          <p:nvPr>
            <p:ph idx="1"/>
          </p:nvPr>
        </p:nvPicPr>
        <p:blipFill>
          <a:blip r:embed="rId2"/>
          <a:stretch>
            <a:fillRect/>
          </a:stretch>
        </p:blipFill>
        <p:spPr>
          <a:xfrm>
            <a:off x="5986262" y="3800108"/>
            <a:ext cx="219475" cy="402371"/>
          </a:xfrm>
          <a:prstGeom prst="rect">
            <a:avLst/>
          </a:prstGeom>
        </p:spPr>
      </p:pic>
      <p:pic>
        <p:nvPicPr>
          <p:cNvPr id="4" name="Picture 3"/>
          <p:cNvPicPr>
            <a:picLocks noChangeAspect="1"/>
          </p:cNvPicPr>
          <p:nvPr/>
        </p:nvPicPr>
        <p:blipFill>
          <a:blip r:embed="rId3"/>
          <a:stretch>
            <a:fillRect/>
          </a:stretch>
        </p:blipFill>
        <p:spPr>
          <a:xfrm>
            <a:off x="2940" y="470130"/>
            <a:ext cx="11828206" cy="4604909"/>
          </a:xfrm>
          <a:prstGeom prst="rect">
            <a:avLst/>
          </a:prstGeom>
        </p:spPr>
      </p:pic>
      <p:grpSp>
        <p:nvGrpSpPr>
          <p:cNvPr id="15" name="Group 14"/>
          <p:cNvGrpSpPr/>
          <p:nvPr/>
        </p:nvGrpSpPr>
        <p:grpSpPr>
          <a:xfrm>
            <a:off x="138968" y="4893104"/>
            <a:ext cx="2829056" cy="2018020"/>
            <a:chOff x="138968" y="4893104"/>
            <a:chExt cx="2829056" cy="2018020"/>
          </a:xfrm>
        </p:grpSpPr>
        <p:sp>
          <p:nvSpPr>
            <p:cNvPr id="5" name="TextBox 4"/>
            <p:cNvSpPr txBox="1"/>
            <p:nvPr/>
          </p:nvSpPr>
          <p:spPr>
            <a:xfrm>
              <a:off x="138968" y="5341464"/>
              <a:ext cx="2829056" cy="1569660"/>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Dec 8, 2019: First case: close to the Huanan Seafood Market</a:t>
              </a:r>
              <a:endParaRPr lang="en-US" sz="2400" b="1" dirty="0">
                <a:solidFill>
                  <a:srgbClr val="0070C0"/>
                </a:solidFill>
                <a:latin typeface="Arial" panose="020B0604020202020204" pitchFamily="34" charset="0"/>
                <a:cs typeface="Arial" panose="020B0604020202020204" pitchFamily="34" charset="0"/>
              </a:endParaRPr>
            </a:p>
          </p:txBody>
        </p:sp>
        <p:sp>
          <p:nvSpPr>
            <p:cNvPr id="6" name="Up Arrow 5"/>
            <p:cNvSpPr/>
            <p:nvPr/>
          </p:nvSpPr>
          <p:spPr>
            <a:xfrm>
              <a:off x="1260985" y="4893104"/>
              <a:ext cx="292511" cy="455644"/>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2969342" y="4931889"/>
            <a:ext cx="2605548" cy="1736347"/>
            <a:chOff x="2969342" y="4931889"/>
            <a:chExt cx="2605548" cy="1736347"/>
          </a:xfrm>
        </p:grpSpPr>
        <p:sp>
          <p:nvSpPr>
            <p:cNvPr id="7" name="TextBox 6"/>
            <p:cNvSpPr txBox="1"/>
            <p:nvPr/>
          </p:nvSpPr>
          <p:spPr>
            <a:xfrm>
              <a:off x="2969342" y="5467907"/>
              <a:ext cx="2605548" cy="1200329"/>
            </a:xfrm>
            <a:prstGeom prst="rect">
              <a:avLst/>
            </a:prstGeom>
            <a:noFill/>
          </p:spPr>
          <p:txBody>
            <a:bodyPr wrap="square" rtlCol="0">
              <a:spAutoFit/>
            </a:bodyPr>
            <a:lstStyle/>
            <a:p>
              <a:r>
                <a:rPr lang="en-US" sz="2400" b="1" dirty="0" smtClean="0">
                  <a:solidFill>
                    <a:srgbClr val="0070C0"/>
                  </a:solidFill>
                  <a:latin typeface="Arial" panose="020B0604020202020204" pitchFamily="34" charset="0"/>
                  <a:cs typeface="Arial" panose="020B0604020202020204" pitchFamily="34" charset="0"/>
                </a:rPr>
                <a:t>Jan 11, 2020: Start of Spring Festival Travel</a:t>
              </a:r>
              <a:endParaRPr lang="en-US" sz="2400" b="1" dirty="0">
                <a:solidFill>
                  <a:srgbClr val="0070C0"/>
                </a:solidFill>
                <a:latin typeface="Arial" panose="020B0604020202020204" pitchFamily="34" charset="0"/>
                <a:cs typeface="Arial" panose="020B0604020202020204" pitchFamily="34" charset="0"/>
              </a:endParaRPr>
            </a:p>
          </p:txBody>
        </p:sp>
        <p:sp>
          <p:nvSpPr>
            <p:cNvPr id="9" name="Up Arrow 8"/>
            <p:cNvSpPr/>
            <p:nvPr/>
          </p:nvSpPr>
          <p:spPr>
            <a:xfrm>
              <a:off x="3633014" y="4931889"/>
              <a:ext cx="245808" cy="454682"/>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574890" y="4958429"/>
            <a:ext cx="2595717" cy="1729473"/>
            <a:chOff x="5574890" y="4958429"/>
            <a:chExt cx="2595717" cy="1729473"/>
          </a:xfrm>
        </p:grpSpPr>
        <p:sp>
          <p:nvSpPr>
            <p:cNvPr id="10" name="TextBox 9"/>
            <p:cNvSpPr txBox="1"/>
            <p:nvPr/>
          </p:nvSpPr>
          <p:spPr>
            <a:xfrm>
              <a:off x="5574890" y="5487573"/>
              <a:ext cx="2595717" cy="1200329"/>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Jan 23, 2020  Start of </a:t>
              </a:r>
              <a:r>
                <a:rPr lang="en-US" sz="2400" b="1" i="1" dirty="0" smtClean="0">
                  <a:solidFill>
                    <a:srgbClr val="0070C0"/>
                  </a:solidFill>
                  <a:latin typeface="Arial" panose="020B0604020202020204" pitchFamily="34" charset="0"/>
                  <a:cs typeface="Arial" panose="020B0604020202020204" pitchFamily="34" charset="0"/>
                </a:rPr>
                <a:t>Cordon Sanitaire</a:t>
              </a:r>
              <a:endParaRPr lang="en-US" sz="2400" b="1" i="1" dirty="0">
                <a:solidFill>
                  <a:srgbClr val="0070C0"/>
                </a:solidFill>
                <a:latin typeface="Arial" panose="020B0604020202020204" pitchFamily="34" charset="0"/>
                <a:cs typeface="Arial" panose="020B0604020202020204" pitchFamily="34" charset="0"/>
              </a:endParaRPr>
            </a:p>
          </p:txBody>
        </p:sp>
        <p:sp>
          <p:nvSpPr>
            <p:cNvPr id="11" name="Up Arrow 10"/>
            <p:cNvSpPr/>
            <p:nvPr/>
          </p:nvSpPr>
          <p:spPr>
            <a:xfrm>
              <a:off x="6425375" y="4958429"/>
              <a:ext cx="226151" cy="529144"/>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8121443" y="4970033"/>
            <a:ext cx="3822471" cy="1941091"/>
            <a:chOff x="8121443" y="4970033"/>
            <a:chExt cx="3822471" cy="1941091"/>
          </a:xfrm>
        </p:grpSpPr>
        <p:sp>
          <p:nvSpPr>
            <p:cNvPr id="12" name="TextBox 11"/>
            <p:cNvSpPr txBox="1"/>
            <p:nvPr/>
          </p:nvSpPr>
          <p:spPr>
            <a:xfrm>
              <a:off x="8121443" y="5341464"/>
              <a:ext cx="3822471" cy="1569660"/>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Feb 2, 2020</a:t>
              </a:r>
            </a:p>
            <a:p>
              <a:pPr algn="ctr"/>
              <a:r>
                <a:rPr lang="en-US" sz="2400" b="1" dirty="0" err="1" smtClean="0">
                  <a:solidFill>
                    <a:srgbClr val="0070C0"/>
                  </a:solidFill>
                  <a:latin typeface="Arial" panose="020B0604020202020204" pitchFamily="34" charset="0"/>
                  <a:cs typeface="Arial" panose="020B0604020202020204" pitchFamily="34" charset="0"/>
                </a:rPr>
                <a:t>Fangchang</a:t>
              </a:r>
              <a:r>
                <a:rPr lang="en-US" sz="2400" b="1" dirty="0" smtClean="0">
                  <a:solidFill>
                    <a:srgbClr val="0070C0"/>
                  </a:solidFill>
                  <a:latin typeface="Arial" panose="020B0604020202020204" pitchFamily="34" charset="0"/>
                  <a:cs typeface="Arial" panose="020B0604020202020204" pitchFamily="34" charset="0"/>
                </a:rPr>
                <a:t> (Mobile Cabin) Hospitals launched</a:t>
              </a:r>
              <a:endParaRPr lang="en-US" sz="2400" b="1" dirty="0">
                <a:solidFill>
                  <a:srgbClr val="0070C0"/>
                </a:solidFill>
                <a:latin typeface="Arial" panose="020B0604020202020204" pitchFamily="34" charset="0"/>
                <a:cs typeface="Arial" panose="020B0604020202020204" pitchFamily="34" charset="0"/>
              </a:endParaRPr>
            </a:p>
          </p:txBody>
        </p:sp>
        <p:sp>
          <p:nvSpPr>
            <p:cNvPr id="13" name="Up Arrow 12"/>
            <p:cNvSpPr/>
            <p:nvPr/>
          </p:nvSpPr>
          <p:spPr>
            <a:xfrm>
              <a:off x="8954730" y="4970033"/>
              <a:ext cx="243349" cy="460957"/>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3034150" y="-39957"/>
            <a:ext cx="7593064" cy="461665"/>
          </a:xfrm>
          <a:prstGeom prst="rect">
            <a:avLst/>
          </a:prstGeom>
          <a:noFill/>
        </p:spPr>
        <p:txBody>
          <a:bodyPr wrap="square" rtlCol="0">
            <a:spAutoFit/>
          </a:bodyPr>
          <a:lstStyle/>
          <a:p>
            <a:r>
              <a:rPr lang="en-US" sz="2400" b="1" dirty="0" smtClean="0">
                <a:solidFill>
                  <a:srgbClr val="0070C0"/>
                </a:solidFill>
                <a:latin typeface="Arial" panose="020B0604020202020204" pitchFamily="34" charset="0"/>
                <a:cs typeface="Arial" panose="020B0604020202020204" pitchFamily="34" charset="0"/>
              </a:rPr>
              <a:t>Wuhan CDC (n=25,961): December 8 – February 18</a:t>
            </a:r>
            <a:endParaRPr lang="en-US" sz="2400" b="1" dirty="0">
              <a:solidFill>
                <a:srgbClr val="0070C0"/>
              </a:solidFill>
              <a:latin typeface="Arial" panose="020B0604020202020204" pitchFamily="34" charset="0"/>
              <a:cs typeface="Arial" panose="020B0604020202020204" pitchFamily="34" charset="0"/>
            </a:endParaRPr>
          </a:p>
        </p:txBody>
      </p:sp>
      <p:pic>
        <p:nvPicPr>
          <p:cNvPr id="2056" name="Picture 8" descr="Image result for donation to wuh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968" y="548151"/>
            <a:ext cx="4876800" cy="374332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1553496" y="3412757"/>
            <a:ext cx="3577493" cy="707886"/>
          </a:xfrm>
          <a:prstGeom prst="rect">
            <a:avLst/>
          </a:prstGeom>
          <a:noFill/>
        </p:spPr>
        <p:txBody>
          <a:bodyPr wrap="square" rtlCol="0">
            <a:spAutoFit/>
          </a:bodyPr>
          <a:lstStyle/>
          <a:p>
            <a:r>
              <a:rPr lang="en-US" sz="2000" b="1" dirty="0" smtClean="0">
                <a:solidFill>
                  <a:srgbClr val="0070C0"/>
                </a:solidFill>
                <a:latin typeface="Arial" panose="020B0604020202020204" pitchFamily="34" charset="0"/>
                <a:cs typeface="Arial" panose="020B0604020202020204" pitchFamily="34" charset="0"/>
              </a:rPr>
              <a:t>Many donations from  China and other countries</a:t>
            </a:r>
            <a:endParaRPr lang="en-US" sz="2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06586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2">
            <a:extLst>
              <a:ext uri="{FF2B5EF4-FFF2-40B4-BE49-F238E27FC236}">
                <a16:creationId xmlns:a16="http://schemas.microsoft.com/office/drawing/2014/main" id="{267A2C73-CCB3-42A8-BDD0-F5E46AAD2CD4}"/>
              </a:ext>
            </a:extLst>
          </p:cNvPr>
          <p:cNvPicPr>
            <a:picLocks noGrp="1"/>
          </p:cNvPicPr>
          <p:nvPr>
            <p:ph idx="1"/>
          </p:nvPr>
        </p:nvPicPr>
        <p:blipFill>
          <a:blip r:embed="rId2">
            <a:extLst>
              <a:ext uri="{28A0092B-C50C-407E-A947-70E740481C1C}">
                <a14:useLocalDpi xmlns:a14="http://schemas.microsoft.com/office/drawing/2010/main" val="0"/>
              </a:ext>
            </a:extLst>
          </a:blip>
          <a:srcRect/>
          <a:stretch/>
        </p:blipFill>
        <p:spPr>
          <a:xfrm>
            <a:off x="1200150" y="1219200"/>
            <a:ext cx="9134475" cy="4281487"/>
          </a:xfrm>
          <a:prstGeom prst="rect">
            <a:avLst/>
          </a:prstGeom>
        </p:spPr>
      </p:pic>
      <p:sp>
        <p:nvSpPr>
          <p:cNvPr id="8" name="Title 1">
            <a:extLst>
              <a:ext uri="{FF2B5EF4-FFF2-40B4-BE49-F238E27FC236}">
                <a16:creationId xmlns:a16="http://schemas.microsoft.com/office/drawing/2014/main" id="{5B81C6D6-79C7-4477-B371-5E164A8DFCA5}"/>
              </a:ext>
            </a:extLst>
          </p:cNvPr>
          <p:cNvSpPr txBox="1">
            <a:spLocks/>
          </p:cNvSpPr>
          <p:nvPr/>
        </p:nvSpPr>
        <p:spPr>
          <a:xfrm>
            <a:off x="0" y="124883"/>
            <a:ext cx="12205445" cy="812800"/>
          </a:xfrm>
          <a:prstGeom prst="rect">
            <a:avLst/>
          </a:prstGeom>
          <a:solidFill>
            <a:srgbClr val="15716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bg1"/>
                </a:solidFill>
                <a:latin typeface="Arial" panose="020B0604020202020204" pitchFamily="34" charset="0"/>
                <a:ea typeface="DengXian" panose="02010600030101010101" pitchFamily="2" charset="-122"/>
                <a:cs typeface="Arial" panose="020B0604020202020204" pitchFamily="34" charset="0"/>
              </a:rPr>
              <a:t>Illustration of the E</a:t>
            </a:r>
            <a:r>
              <a:rPr lang="en-US" sz="2800" b="1" dirty="0" smtClean="0">
                <a:solidFill>
                  <a:schemeClr val="bg1"/>
                </a:solidFill>
                <a:latin typeface="Arial" panose="020B0604020202020204" pitchFamily="34" charset="0"/>
                <a:ea typeface="DengXian" panose="02010600030101010101" pitchFamily="2" charset="-122"/>
                <a:cs typeface="Arial" panose="020B0604020202020204" pitchFamily="34" charset="0"/>
              </a:rPr>
              <a:t>xtended SEIR Model</a:t>
            </a:r>
            <a:endParaRPr lang="en-US" sz="2800" b="1"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1200149" y="5782204"/>
            <a:ext cx="9991725" cy="830997"/>
          </a:xfrm>
          <a:prstGeom prst="rect">
            <a:avLst/>
          </a:prstGeom>
          <a:noFill/>
        </p:spPr>
        <p:txBody>
          <a:bodyPr wrap="square" rtlCol="0">
            <a:spAutoFit/>
          </a:bodyPr>
          <a:lstStyle/>
          <a:p>
            <a:pPr algn="ctr"/>
            <a:r>
              <a:rPr lang="en-US" sz="2400" b="1" dirty="0">
                <a:solidFill>
                  <a:srgbClr val="0070C0"/>
                </a:solidFill>
                <a:latin typeface="Arial" panose="020B0604020202020204" pitchFamily="34" charset="0"/>
                <a:cs typeface="Arial" panose="020B0604020202020204" pitchFamily="34" charset="0"/>
              </a:rPr>
              <a:t>S (susceptible), E (latent), I </a:t>
            </a:r>
            <a:r>
              <a:rPr lang="en-US" sz="2400" b="1" dirty="0" smtClean="0">
                <a:solidFill>
                  <a:srgbClr val="0070C0"/>
                </a:solidFill>
                <a:latin typeface="Arial" panose="020B0604020202020204" pitchFamily="34" charset="0"/>
                <a:cs typeface="Arial" panose="020B0604020202020204" pitchFamily="34" charset="0"/>
              </a:rPr>
              <a:t>(ascertained </a:t>
            </a:r>
            <a:r>
              <a:rPr lang="en-US" sz="2400" b="1" dirty="0">
                <a:solidFill>
                  <a:srgbClr val="0070C0"/>
                </a:solidFill>
                <a:latin typeface="Arial" panose="020B0604020202020204" pitchFamily="34" charset="0"/>
                <a:cs typeface="Arial" panose="020B0604020202020204" pitchFamily="34" charset="0"/>
              </a:rPr>
              <a:t>infectious), </a:t>
            </a:r>
            <a:endParaRPr lang="en-US" sz="2400" b="1" dirty="0" smtClean="0">
              <a:solidFill>
                <a:srgbClr val="0070C0"/>
              </a:solidFill>
              <a:latin typeface="Arial" panose="020B0604020202020204" pitchFamily="34" charset="0"/>
              <a:cs typeface="Arial" panose="020B0604020202020204" pitchFamily="34" charset="0"/>
            </a:endParaRPr>
          </a:p>
          <a:p>
            <a:pPr algn="ctr"/>
            <a:r>
              <a:rPr lang="en-US" sz="2400" b="1" dirty="0" smtClean="0">
                <a:solidFill>
                  <a:srgbClr val="0070C0"/>
                </a:solidFill>
                <a:latin typeface="Arial" panose="020B0604020202020204" pitchFamily="34" charset="0"/>
                <a:cs typeface="Arial" panose="020B0604020202020204" pitchFamily="34" charset="0"/>
              </a:rPr>
              <a:t>A </a:t>
            </a:r>
            <a:r>
              <a:rPr lang="en-US" sz="2400" b="1" dirty="0">
                <a:solidFill>
                  <a:srgbClr val="0070C0"/>
                </a:solidFill>
                <a:latin typeface="Arial" panose="020B0604020202020204" pitchFamily="34" charset="0"/>
                <a:cs typeface="Arial" panose="020B0604020202020204" pitchFamily="34" charset="0"/>
              </a:rPr>
              <a:t>(</a:t>
            </a:r>
            <a:r>
              <a:rPr lang="en-US" sz="2400" b="1" dirty="0" smtClean="0">
                <a:solidFill>
                  <a:srgbClr val="0070C0"/>
                </a:solidFill>
                <a:latin typeface="Arial" panose="020B0604020202020204" pitchFamily="34" charset="0"/>
                <a:cs typeface="Arial" panose="020B0604020202020204" pitchFamily="34" charset="0"/>
              </a:rPr>
              <a:t>unascertained </a:t>
            </a:r>
            <a:r>
              <a:rPr lang="en-US" sz="2400" b="1" dirty="0">
                <a:solidFill>
                  <a:srgbClr val="0070C0"/>
                </a:solidFill>
                <a:latin typeface="Arial" panose="020B0604020202020204" pitchFamily="34" charset="0"/>
                <a:cs typeface="Arial" panose="020B0604020202020204" pitchFamily="34" charset="0"/>
              </a:rPr>
              <a:t>infectious), H (hospitalized), and R (</a:t>
            </a:r>
            <a:r>
              <a:rPr lang="en-US" sz="2400" b="1" dirty="0" smtClean="0">
                <a:solidFill>
                  <a:srgbClr val="0070C0"/>
                </a:solidFill>
                <a:latin typeface="Arial" panose="020B0604020202020204" pitchFamily="34" charset="0"/>
                <a:cs typeface="Arial" panose="020B0604020202020204" pitchFamily="34" charset="0"/>
              </a:rPr>
              <a:t>removed)</a:t>
            </a:r>
            <a:endParaRPr lang="en-US" sz="24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5884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B81C6D6-79C7-4477-B371-5E164A8DFCA5}"/>
              </a:ext>
            </a:extLst>
          </p:cNvPr>
          <p:cNvSpPr txBox="1">
            <a:spLocks noGrp="1"/>
          </p:cNvSpPr>
          <p:nvPr>
            <p:ph type="title"/>
          </p:nvPr>
        </p:nvSpPr>
        <p:spPr>
          <a:xfrm>
            <a:off x="67425" y="2660513"/>
            <a:ext cx="11991975" cy="1135809"/>
          </a:xfrm>
          <a:prstGeom prst="rect">
            <a:avLst/>
          </a:prstGeom>
          <a:solidFill>
            <a:srgbClr val="15716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prstClr val="white">
                    <a:lumMod val="95000"/>
                  </a:prstClr>
                </a:solidFill>
                <a:latin typeface="Arial"/>
                <a:cs typeface="Arial"/>
              </a:rPr>
              <a:t>Participants are welcome to comment and ask questions using Zoom chat</a:t>
            </a:r>
            <a:endParaRPr lang="en-US" sz="3200" b="1" dirty="0">
              <a:solidFill>
                <a:prstClr val="white">
                  <a:lumMod val="95000"/>
                </a:prstClr>
              </a:solidFill>
              <a:latin typeface="Arial"/>
              <a:cs typeface="Arial"/>
            </a:endParaRPr>
          </a:p>
        </p:txBody>
      </p:sp>
    </p:spTree>
    <p:extLst>
      <p:ext uri="{BB962C8B-B14F-4D97-AF65-F5344CB8AC3E}">
        <p14:creationId xmlns:p14="http://schemas.microsoft.com/office/powerpoint/2010/main" val="37829805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66700" y="1349280"/>
            <a:ext cx="7715250" cy="5382032"/>
          </a:xfrm>
          <a:prstGeom prst="rect">
            <a:avLst/>
          </a:prstGeom>
        </p:spPr>
      </p:pic>
      <p:sp>
        <p:nvSpPr>
          <p:cNvPr id="5" name="Title 1">
            <a:extLst>
              <a:ext uri="{FF2B5EF4-FFF2-40B4-BE49-F238E27FC236}">
                <a16:creationId xmlns:a16="http://schemas.microsoft.com/office/drawing/2014/main" id="{5B81C6D6-79C7-4477-B371-5E164A8DFCA5}"/>
              </a:ext>
            </a:extLst>
          </p:cNvPr>
          <p:cNvSpPr txBox="1">
            <a:spLocks noGrp="1"/>
          </p:cNvSpPr>
          <p:nvPr>
            <p:ph type="title"/>
          </p:nvPr>
        </p:nvSpPr>
        <p:spPr>
          <a:xfrm>
            <a:off x="-76201" y="212726"/>
            <a:ext cx="12268201" cy="958850"/>
          </a:xfrm>
          <a:prstGeom prst="rect">
            <a:avLst/>
          </a:prstGeom>
          <a:solidFill>
            <a:srgbClr val="15716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chemeClr val="bg1"/>
                </a:solidFill>
                <a:latin typeface="Arial" panose="020B0604020202020204" pitchFamily="34" charset="0"/>
                <a:cs typeface="Arial" panose="020B0604020202020204" pitchFamily="34" charset="0"/>
              </a:rPr>
              <a:t>Estimated Effective Reproducible Number R</a:t>
            </a:r>
            <a:endParaRPr lang="en-US" sz="2800" b="1"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7372350" y="1624250"/>
            <a:ext cx="4819650" cy="5262979"/>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Assume</a:t>
            </a:r>
          </a:p>
          <a:p>
            <a:endParaRPr lang="en-US" sz="2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Incubation </a:t>
            </a:r>
            <a:r>
              <a:rPr lang="en-US" sz="2800" dirty="0" smtClean="0">
                <a:latin typeface="Arial" panose="020B0604020202020204" pitchFamily="34" charset="0"/>
                <a:cs typeface="Arial" panose="020B0604020202020204" pitchFamily="34" charset="0"/>
              </a:rPr>
              <a:t>period =5.2 days</a:t>
            </a:r>
          </a:p>
          <a:p>
            <a:endParaRPr lang="en-US" sz="2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Infection period=2.3 days</a:t>
            </a:r>
          </a:p>
          <a:p>
            <a:endParaRPr lang="en-US" sz="2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 of unascertained cases =</a:t>
            </a:r>
          </a:p>
          <a:p>
            <a:r>
              <a:rPr lang="en-US" sz="2800" dirty="0" smtClean="0">
                <a:latin typeface="Arial" panose="020B0604020202020204" pitchFamily="34" charset="0"/>
                <a:cs typeface="Arial" panose="020B0604020202020204" pitchFamily="34" charset="0"/>
              </a:rPr>
              <a:t> # of ascertained cases</a:t>
            </a:r>
          </a:p>
          <a:p>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9 sensitivity analyses  </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35877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28611" y="2145725"/>
            <a:ext cx="7562850" cy="4474150"/>
          </a:xfrm>
          <a:prstGeom prst="rect">
            <a:avLst/>
          </a:prstGeom>
        </p:spPr>
      </p:pic>
      <p:sp>
        <p:nvSpPr>
          <p:cNvPr id="5" name="Title 1">
            <a:extLst>
              <a:ext uri="{FF2B5EF4-FFF2-40B4-BE49-F238E27FC236}">
                <a16:creationId xmlns:a16="http://schemas.microsoft.com/office/drawing/2014/main" id="{5B81C6D6-79C7-4477-B371-5E164A8DFCA5}"/>
              </a:ext>
            </a:extLst>
          </p:cNvPr>
          <p:cNvSpPr txBox="1">
            <a:spLocks noGrp="1"/>
          </p:cNvSpPr>
          <p:nvPr>
            <p:ph type="title"/>
          </p:nvPr>
        </p:nvSpPr>
        <p:spPr>
          <a:xfrm>
            <a:off x="0" y="365125"/>
            <a:ext cx="12192000" cy="1492249"/>
          </a:xfrm>
          <a:prstGeom prst="rect">
            <a:avLst/>
          </a:prstGeom>
          <a:solidFill>
            <a:srgbClr val="15716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bg1"/>
                </a:solidFill>
                <a:latin typeface="system-ui"/>
              </a:rPr>
              <a:t>Reported daily COVID-19 infections </a:t>
            </a:r>
            <a:r>
              <a:rPr lang="en-US" sz="2800" b="1" dirty="0" smtClean="0">
                <a:solidFill>
                  <a:schemeClr val="bg1"/>
                </a:solidFill>
                <a:latin typeface="system-ui"/>
              </a:rPr>
              <a:t>when there was no intervention before January 23, 2020</a:t>
            </a:r>
            <a:endParaRPr lang="en-US" sz="2800" b="1"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1390649" y="3999011"/>
            <a:ext cx="1362075" cy="461665"/>
          </a:xfrm>
          <a:prstGeom prst="rect">
            <a:avLst/>
          </a:prstGeom>
          <a:noFill/>
        </p:spPr>
        <p:txBody>
          <a:bodyPr wrap="square" rtlCol="0">
            <a:spAutoFit/>
          </a:bodyPr>
          <a:lstStyle/>
          <a:p>
            <a:r>
              <a:rPr lang="en-US" sz="2400" b="1" dirty="0" smtClean="0">
                <a:solidFill>
                  <a:srgbClr val="0070C0"/>
                </a:solidFill>
                <a:latin typeface="Arial" panose="020B0604020202020204" pitchFamily="34" charset="0"/>
                <a:cs typeface="Arial" panose="020B0604020202020204" pitchFamily="34" charset="0"/>
              </a:rPr>
              <a:t>R=3.88</a:t>
            </a:r>
            <a:endParaRPr lang="en-US" sz="2400" b="1" dirty="0">
              <a:solidFill>
                <a:srgbClr val="0070C0"/>
              </a:solidFill>
              <a:latin typeface="Arial" panose="020B0604020202020204" pitchFamily="34" charset="0"/>
              <a:cs typeface="Arial" panose="020B0604020202020204" pitchFamily="34" charset="0"/>
            </a:endParaRPr>
          </a:p>
        </p:txBody>
      </p:sp>
      <p:sp>
        <p:nvSpPr>
          <p:cNvPr id="6" name="TextBox 5"/>
          <p:cNvSpPr txBox="1"/>
          <p:nvPr/>
        </p:nvSpPr>
        <p:spPr>
          <a:xfrm>
            <a:off x="2576511" y="3999010"/>
            <a:ext cx="1238251" cy="461665"/>
          </a:xfrm>
          <a:prstGeom prst="rect">
            <a:avLst/>
          </a:prstGeom>
          <a:noFill/>
        </p:spPr>
        <p:txBody>
          <a:bodyPr wrap="square" rtlCol="0">
            <a:spAutoFit/>
          </a:bodyPr>
          <a:lstStyle/>
          <a:p>
            <a:r>
              <a:rPr lang="en-US" sz="2400" b="1" dirty="0" smtClean="0">
                <a:solidFill>
                  <a:srgbClr val="0070C0"/>
                </a:solidFill>
                <a:latin typeface="Arial" panose="020B0604020202020204" pitchFamily="34" charset="0"/>
                <a:cs typeface="Arial" panose="020B0604020202020204" pitchFamily="34" charset="0"/>
              </a:rPr>
              <a:t>R=3.87</a:t>
            </a:r>
            <a:endParaRPr lang="en-US" sz="2400" b="1" dirty="0">
              <a:solidFill>
                <a:srgbClr val="0070C0"/>
              </a:solidFill>
              <a:latin typeface="Arial" panose="020B0604020202020204" pitchFamily="34" charset="0"/>
              <a:cs typeface="Arial" panose="020B0604020202020204" pitchFamily="34" charset="0"/>
            </a:endParaRPr>
          </a:p>
        </p:txBody>
      </p:sp>
      <p:sp>
        <p:nvSpPr>
          <p:cNvPr id="9" name="TextBox 8"/>
          <p:cNvSpPr txBox="1"/>
          <p:nvPr/>
        </p:nvSpPr>
        <p:spPr>
          <a:xfrm>
            <a:off x="7162798" y="3457575"/>
            <a:ext cx="4848227" cy="1384995"/>
          </a:xfrm>
          <a:prstGeom prst="rect">
            <a:avLst/>
          </a:prstGeom>
          <a:noFill/>
        </p:spPr>
        <p:txBody>
          <a:bodyPr wrap="square" rtlCol="0">
            <a:spAutoFit/>
          </a:bodyPr>
          <a:lstStyle/>
          <a:p>
            <a:r>
              <a:rPr lang="en-US" sz="2800" b="1" dirty="0" smtClean="0">
                <a:solidFill>
                  <a:srgbClr val="0070C0"/>
                </a:solidFill>
                <a:latin typeface="system-ui"/>
                <a:ea typeface="+mj-ea"/>
                <a:cs typeface="+mj-cs"/>
              </a:rPr>
              <a:t>Blue = projected </a:t>
            </a:r>
            <a:r>
              <a:rPr lang="en-US" sz="2800" b="1" dirty="0" smtClean="0">
                <a:solidFill>
                  <a:srgbClr val="0070C0"/>
                </a:solidFill>
                <a:latin typeface="Arial" panose="020B0604020202020204" pitchFamily="34" charset="0"/>
                <a:ea typeface="+mj-ea"/>
                <a:cs typeface="Arial" panose="020B0604020202020204" pitchFamily="34" charset="0"/>
              </a:rPr>
              <a:t>trajectory</a:t>
            </a:r>
            <a:r>
              <a:rPr lang="en-US" sz="2800" b="1" dirty="0" smtClean="0">
                <a:solidFill>
                  <a:srgbClr val="0070C0"/>
                </a:solidFill>
                <a:latin typeface="system-ui"/>
                <a:ea typeface="+mj-ea"/>
                <a:cs typeface="+mj-cs"/>
              </a:rPr>
              <a:t> </a:t>
            </a:r>
            <a:r>
              <a:rPr lang="en-US" sz="2800" b="1" dirty="0">
                <a:solidFill>
                  <a:srgbClr val="0070C0"/>
                </a:solidFill>
                <a:latin typeface="system-ui"/>
                <a:ea typeface="+mj-ea"/>
                <a:cs typeface="+mj-cs"/>
              </a:rPr>
              <a:t>if no prevention had continued</a:t>
            </a:r>
            <a:endParaRPr lang="en-US" dirty="0">
              <a:solidFill>
                <a:srgbClr val="0070C0"/>
              </a:solidFill>
            </a:endParaRPr>
          </a:p>
        </p:txBody>
      </p:sp>
    </p:spTree>
    <p:extLst>
      <p:ext uri="{BB962C8B-B14F-4D97-AF65-F5344CB8AC3E}">
        <p14:creationId xmlns:p14="http://schemas.microsoft.com/office/powerpoint/2010/main" val="32004951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600075" y="2038350"/>
            <a:ext cx="6233250" cy="4705350"/>
          </a:xfrm>
          <a:prstGeom prst="rect">
            <a:avLst/>
          </a:prstGeom>
        </p:spPr>
      </p:pic>
      <p:sp>
        <p:nvSpPr>
          <p:cNvPr id="4" name="Title 1">
            <a:extLst>
              <a:ext uri="{FF2B5EF4-FFF2-40B4-BE49-F238E27FC236}">
                <a16:creationId xmlns:a16="http://schemas.microsoft.com/office/drawing/2014/main" id="{5B81C6D6-79C7-4477-B371-5E164A8DFCA5}"/>
              </a:ext>
            </a:extLst>
          </p:cNvPr>
          <p:cNvSpPr txBox="1">
            <a:spLocks noGrp="1"/>
          </p:cNvSpPr>
          <p:nvPr>
            <p:ph type="title"/>
          </p:nvPr>
        </p:nvSpPr>
        <p:spPr>
          <a:xfrm>
            <a:off x="66675" y="365125"/>
            <a:ext cx="12125325" cy="1325563"/>
          </a:xfrm>
          <a:prstGeom prst="rect">
            <a:avLst/>
          </a:prstGeom>
          <a:solidFill>
            <a:srgbClr val="15716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bg1"/>
                </a:solidFill>
                <a:latin typeface="system-ui"/>
              </a:rPr>
              <a:t>Reported daily COVID-19 infections under lockdown with traffic ban and many quarantined at home between January 23-Feb </a:t>
            </a:r>
            <a:r>
              <a:rPr lang="en-US" sz="2800" b="1" dirty="0" smtClean="0">
                <a:solidFill>
                  <a:schemeClr val="bg1"/>
                </a:solidFill>
                <a:latin typeface="system-ui"/>
              </a:rPr>
              <a:t>1, 2020</a:t>
            </a:r>
            <a:endParaRPr lang="en-US" sz="2800" b="1"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7181849" y="2493317"/>
            <a:ext cx="4867275" cy="1384995"/>
          </a:xfrm>
          <a:prstGeom prst="rect">
            <a:avLst/>
          </a:prstGeom>
          <a:noFill/>
        </p:spPr>
        <p:txBody>
          <a:bodyPr wrap="square" rtlCol="0">
            <a:spAutoFit/>
          </a:bodyPr>
          <a:lstStyle/>
          <a:p>
            <a:pPr lvl="0"/>
            <a:r>
              <a:rPr lang="en-US" sz="2800" b="1">
                <a:solidFill>
                  <a:srgbClr val="0070C0"/>
                </a:solidFill>
                <a:latin typeface="Arial" panose="020B0604020202020204" pitchFamily="34" charset="0"/>
                <a:cs typeface="Arial" panose="020B0604020202020204" pitchFamily="34" charset="0"/>
              </a:rPr>
              <a:t>Blue = Projected trajectory if  this intervention had continued.</a:t>
            </a:r>
            <a:endParaRPr lang="en-US" sz="2800" dirty="0">
              <a:solidFill>
                <a:srgbClr val="0070C0"/>
              </a:solidFill>
              <a:latin typeface="Arial" panose="020B0604020202020204" pitchFamily="34" charset="0"/>
              <a:cs typeface="Arial" panose="020B0604020202020204" pitchFamily="34" charset="0"/>
            </a:endParaRPr>
          </a:p>
        </p:txBody>
      </p:sp>
      <p:sp>
        <p:nvSpPr>
          <p:cNvPr id="8" name="TextBox 7"/>
          <p:cNvSpPr txBox="1"/>
          <p:nvPr/>
        </p:nvSpPr>
        <p:spPr>
          <a:xfrm>
            <a:off x="3857625" y="2954981"/>
            <a:ext cx="1352550" cy="461665"/>
          </a:xfrm>
          <a:prstGeom prst="rect">
            <a:avLst/>
          </a:prstGeom>
          <a:noFill/>
        </p:spPr>
        <p:txBody>
          <a:bodyPr wrap="square" rtlCol="0">
            <a:spAutoFit/>
          </a:bodyPr>
          <a:lstStyle/>
          <a:p>
            <a:r>
              <a:rPr lang="en-US" sz="2400" b="1" dirty="0" smtClean="0">
                <a:solidFill>
                  <a:srgbClr val="0070C0"/>
                </a:solidFill>
                <a:latin typeface="Arial" panose="020B0604020202020204" pitchFamily="34" charset="0"/>
                <a:cs typeface="Arial" panose="020B0604020202020204" pitchFamily="34" charset="0"/>
              </a:rPr>
              <a:t>R=1.25</a:t>
            </a:r>
            <a:endParaRPr lang="en-US" sz="24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70379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81C6D6-79C7-4477-B371-5E164A8DFCA5}"/>
              </a:ext>
            </a:extLst>
          </p:cNvPr>
          <p:cNvSpPr txBox="1">
            <a:spLocks noGrp="1"/>
          </p:cNvSpPr>
          <p:nvPr>
            <p:ph type="title"/>
          </p:nvPr>
        </p:nvSpPr>
        <p:spPr>
          <a:xfrm>
            <a:off x="0" y="134120"/>
            <a:ext cx="12192000" cy="1097914"/>
          </a:xfrm>
          <a:prstGeom prst="rect">
            <a:avLst/>
          </a:prstGeom>
          <a:solidFill>
            <a:srgbClr val="15716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chemeClr val="bg1"/>
                </a:solidFill>
                <a:latin typeface="Arial" panose="020B0604020202020204" pitchFamily="34" charset="0"/>
                <a:cs typeface="Arial" panose="020B0604020202020204" pitchFamily="34" charset="0"/>
              </a:rPr>
              <a:t>Take home message #1: Lockdown with Traffic Ban and Home-Quarantine Helped but was not enough</a:t>
            </a:r>
            <a:endParaRPr lang="en-US" sz="2800" b="1" dirty="0">
              <a:solidFill>
                <a:schemeClr val="bg1"/>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73891" y="1389052"/>
            <a:ext cx="11785601" cy="4926157"/>
          </a:xfrm>
        </p:spPr>
        <p:txBody>
          <a:bodyPr>
            <a:noAutofit/>
          </a:bodyPr>
          <a:lstStyle/>
          <a:p>
            <a:r>
              <a:rPr lang="en-US" sz="2300" dirty="0" smtClean="0">
                <a:latin typeface="Arial" panose="020B0604020202020204" pitchFamily="34" charset="0"/>
                <a:cs typeface="Arial" panose="020B0604020202020204" pitchFamily="34" charset="0"/>
              </a:rPr>
              <a:t>Family transmission is common. </a:t>
            </a:r>
          </a:p>
          <a:p>
            <a:pPr marL="0" indent="0">
              <a:buNone/>
            </a:pPr>
            <a:endParaRPr lang="en-US" sz="2300" dirty="0" smtClean="0">
              <a:latin typeface="Arial" panose="020B0604020202020204" pitchFamily="34" charset="0"/>
              <a:cs typeface="Arial" panose="020B0604020202020204" pitchFamily="34" charset="0"/>
            </a:endParaRPr>
          </a:p>
          <a:p>
            <a:pPr>
              <a:lnSpc>
                <a:spcPct val="120000"/>
              </a:lnSpc>
            </a:pPr>
            <a:r>
              <a:rPr lang="en-US" sz="2300" dirty="0" smtClean="0">
                <a:latin typeface="Arial" panose="020B0604020202020204" pitchFamily="34" charset="0"/>
                <a:cs typeface="Arial" panose="020B0604020202020204" pitchFamily="34" charset="0"/>
              </a:rPr>
              <a:t>Infected cases might infect family members and close contacts, who could infect others in the community.</a:t>
            </a:r>
          </a:p>
          <a:p>
            <a:endParaRPr lang="en-US" sz="2300" dirty="0">
              <a:latin typeface="Arial" panose="020B0604020202020204" pitchFamily="34" charset="0"/>
              <a:cs typeface="Arial" panose="020B0604020202020204" pitchFamily="34" charset="0"/>
            </a:endParaRPr>
          </a:p>
          <a:p>
            <a:r>
              <a:rPr lang="en-US" sz="2300" dirty="0" smtClean="0">
                <a:latin typeface="Arial" panose="020B0604020202020204" pitchFamily="34" charset="0"/>
                <a:cs typeface="Arial" panose="020B0604020202020204" pitchFamily="34" charset="0"/>
              </a:rPr>
              <a:t>It was challenging for infected cases to seek for medical care due to traffic ban</a:t>
            </a:r>
          </a:p>
          <a:p>
            <a:endParaRPr lang="en-US" sz="2300" dirty="0">
              <a:latin typeface="Arial" panose="020B0604020202020204" pitchFamily="34" charset="0"/>
              <a:cs typeface="Arial" panose="020B0604020202020204" pitchFamily="34" charset="0"/>
            </a:endParaRPr>
          </a:p>
          <a:p>
            <a:pPr>
              <a:lnSpc>
                <a:spcPct val="120000"/>
              </a:lnSpc>
            </a:pPr>
            <a:r>
              <a:rPr lang="en-US" sz="2300" dirty="0" smtClean="0">
                <a:latin typeface="Arial" panose="020B0604020202020204" pitchFamily="34" charset="0"/>
                <a:cs typeface="Arial" panose="020B0604020202020204" pitchFamily="34" charset="0"/>
              </a:rPr>
              <a:t>As it was an honor system, it was difficult to enforce cases to stay at  home. Some cases might still go out, </a:t>
            </a:r>
            <a:r>
              <a:rPr lang="en-US" sz="2300" dirty="0" smtClean="0">
                <a:latin typeface="Arial" panose="020B0604020202020204" pitchFamily="34" charset="0"/>
                <a:cs typeface="Arial" panose="020B0604020202020204" pitchFamily="34" charset="0"/>
              </a:rPr>
              <a:t>grocery shopping, </a:t>
            </a:r>
            <a:r>
              <a:rPr lang="en-US" sz="2300" dirty="0" smtClean="0">
                <a:latin typeface="Arial" panose="020B0604020202020204" pitchFamily="34" charset="0"/>
                <a:cs typeface="Arial" panose="020B0604020202020204" pitchFamily="34" charset="0"/>
              </a:rPr>
              <a:t>resulting </a:t>
            </a:r>
            <a:r>
              <a:rPr lang="en-US" sz="2300" dirty="0" smtClean="0">
                <a:latin typeface="Arial" panose="020B0604020202020204" pitchFamily="34" charset="0"/>
                <a:cs typeface="Arial" panose="020B0604020202020204" pitchFamily="34" charset="0"/>
              </a:rPr>
              <a:t>in infecting others.</a:t>
            </a:r>
          </a:p>
          <a:p>
            <a:pPr marL="0" indent="0">
              <a:buNone/>
            </a:pPr>
            <a:endParaRPr lang="en-US" sz="2300" dirty="0">
              <a:latin typeface="Arial" panose="020B0604020202020204" pitchFamily="34" charset="0"/>
              <a:cs typeface="Arial" panose="020B0604020202020204" pitchFamily="34" charset="0"/>
            </a:endParaRPr>
          </a:p>
          <a:p>
            <a:pPr>
              <a:lnSpc>
                <a:spcPct val="120000"/>
              </a:lnSpc>
            </a:pPr>
            <a:r>
              <a:rPr lang="en-US" sz="2300" dirty="0" smtClean="0">
                <a:solidFill>
                  <a:srgbClr val="C00000"/>
                </a:solidFill>
                <a:latin typeface="Arial" panose="020B0604020202020204" pitchFamily="34" charset="0"/>
                <a:cs typeface="Arial" panose="020B0604020202020204" pitchFamily="34" charset="0"/>
              </a:rPr>
              <a:t>Traffic ban, mitigation (social </a:t>
            </a:r>
            <a:r>
              <a:rPr lang="en-US" sz="2300" dirty="0" smtClean="0">
                <a:solidFill>
                  <a:srgbClr val="C00000"/>
                </a:solidFill>
                <a:latin typeface="Arial" panose="020B0604020202020204" pitchFamily="34" charset="0"/>
                <a:cs typeface="Arial" panose="020B0604020202020204" pitchFamily="34" charset="0"/>
              </a:rPr>
              <a:t>distancing) </a:t>
            </a:r>
            <a:r>
              <a:rPr lang="en-US" sz="2300" dirty="0" smtClean="0">
                <a:solidFill>
                  <a:srgbClr val="C00000"/>
                </a:solidFill>
                <a:latin typeface="Arial" panose="020B0604020202020204" pitchFamily="34" charset="0"/>
                <a:cs typeface="Arial" panose="020B0604020202020204" pitchFamily="34" charset="0"/>
              </a:rPr>
              <a:t>and </a:t>
            </a:r>
            <a:r>
              <a:rPr lang="en-US" sz="2300" dirty="0">
                <a:solidFill>
                  <a:srgbClr val="C00000"/>
                </a:solidFill>
                <a:latin typeface="Arial" panose="020B0604020202020204" pitchFamily="34" charset="0"/>
                <a:cs typeface="Arial" panose="020B0604020202020204" pitchFamily="34" charset="0"/>
              </a:rPr>
              <a:t>home quarantine </a:t>
            </a:r>
            <a:r>
              <a:rPr lang="en-US" sz="2300" dirty="0" smtClean="0">
                <a:solidFill>
                  <a:srgbClr val="C00000"/>
                </a:solidFill>
                <a:latin typeface="Arial" panose="020B0604020202020204" pitchFamily="34" charset="0"/>
                <a:cs typeface="Arial" panose="020B0604020202020204" pitchFamily="34" charset="0"/>
              </a:rPr>
              <a:t>helped reduce R from 3.88 to 1.25, but </a:t>
            </a:r>
            <a:r>
              <a:rPr lang="en-US" sz="2300" dirty="0">
                <a:solidFill>
                  <a:srgbClr val="C00000"/>
                </a:solidFill>
                <a:latin typeface="Arial" panose="020B0604020202020204" pitchFamily="34" charset="0"/>
                <a:cs typeface="Arial" panose="020B0604020202020204" pitchFamily="34" charset="0"/>
              </a:rPr>
              <a:t>was not good enough</a:t>
            </a:r>
          </a:p>
          <a:p>
            <a:pPr marL="0" indent="0">
              <a:buNone/>
            </a:pPr>
            <a:endParaRPr lang="en-US" sz="2400" dirty="0"/>
          </a:p>
        </p:txBody>
      </p:sp>
    </p:spTree>
    <p:extLst>
      <p:ext uri="{BB962C8B-B14F-4D97-AF65-F5344CB8AC3E}">
        <p14:creationId xmlns:p14="http://schemas.microsoft.com/office/powerpoint/2010/main" val="403378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81C6D6-79C7-4477-B371-5E164A8DFCA5}"/>
              </a:ext>
            </a:extLst>
          </p:cNvPr>
          <p:cNvSpPr txBox="1">
            <a:spLocks noGrp="1"/>
          </p:cNvSpPr>
          <p:nvPr>
            <p:ph type="title"/>
          </p:nvPr>
        </p:nvSpPr>
        <p:spPr>
          <a:xfrm>
            <a:off x="47625" y="0"/>
            <a:ext cx="12192000" cy="1097914"/>
          </a:xfrm>
          <a:prstGeom prst="rect">
            <a:avLst/>
          </a:prstGeom>
          <a:solidFill>
            <a:srgbClr val="15716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chemeClr val="bg1"/>
                </a:solidFill>
                <a:latin typeface="Arial" panose="020B0604020202020204" pitchFamily="34" charset="0"/>
                <a:cs typeface="Arial" panose="020B0604020202020204" pitchFamily="34" charset="0"/>
              </a:rPr>
              <a:t>Boston Case Study (Amy </a:t>
            </a:r>
            <a:r>
              <a:rPr lang="en-US" sz="2800" b="1" dirty="0" err="1" smtClean="0">
                <a:solidFill>
                  <a:schemeClr val="bg1"/>
                </a:solidFill>
                <a:latin typeface="Arial" panose="020B0604020202020204" pitchFamily="34" charset="0"/>
                <a:cs typeface="Arial" panose="020B0604020202020204" pitchFamily="34" charset="0"/>
              </a:rPr>
              <a:t>Proal</a:t>
            </a:r>
            <a:r>
              <a:rPr lang="en-US" sz="2800" b="1" dirty="0" smtClean="0">
                <a:solidFill>
                  <a:schemeClr val="bg1"/>
                </a:solidFill>
                <a:latin typeface="Arial" panose="020B0604020202020204" pitchFamily="34" charset="0"/>
                <a:cs typeface="Arial" panose="020B0604020202020204" pitchFamily="34" charset="0"/>
              </a:rPr>
              <a:t>)</a:t>
            </a:r>
            <a:endParaRPr lang="en-US" sz="2800" b="1" dirty="0">
              <a:solidFill>
                <a:schemeClr val="bg1"/>
              </a:solidFill>
              <a:latin typeface="Arial" panose="020B0604020202020204" pitchFamily="34" charset="0"/>
              <a:cs typeface="Arial" panose="020B0604020202020204" pitchFamily="34" charset="0"/>
            </a:endParaRPr>
          </a:p>
        </p:txBody>
      </p:sp>
      <p:pic>
        <p:nvPicPr>
          <p:cNvPr id="3" name="Content Placeholder 2"/>
          <p:cNvPicPr>
            <a:picLocks noGrp="1" noChangeAspect="1"/>
          </p:cNvPicPr>
          <p:nvPr>
            <p:ph idx="1"/>
          </p:nvPr>
        </p:nvPicPr>
        <p:blipFill>
          <a:blip r:embed="rId2"/>
          <a:stretch>
            <a:fillRect/>
          </a:stretch>
        </p:blipFill>
        <p:spPr>
          <a:xfrm>
            <a:off x="1152525" y="1473200"/>
            <a:ext cx="8782049" cy="4908550"/>
          </a:xfrm>
          <a:prstGeom prst="rect">
            <a:avLst/>
          </a:prstGeom>
        </p:spPr>
      </p:pic>
    </p:spTree>
    <p:extLst>
      <p:ext uri="{BB962C8B-B14F-4D97-AF65-F5344CB8AC3E}">
        <p14:creationId xmlns:p14="http://schemas.microsoft.com/office/powerpoint/2010/main" val="17755493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81C6D6-79C7-4477-B371-5E164A8DFCA5}"/>
              </a:ext>
            </a:extLst>
          </p:cNvPr>
          <p:cNvSpPr txBox="1">
            <a:spLocks noGrp="1"/>
          </p:cNvSpPr>
          <p:nvPr>
            <p:ph type="title"/>
          </p:nvPr>
        </p:nvSpPr>
        <p:spPr>
          <a:xfrm>
            <a:off x="47625" y="0"/>
            <a:ext cx="12192000" cy="1097914"/>
          </a:xfrm>
          <a:prstGeom prst="rect">
            <a:avLst/>
          </a:prstGeom>
          <a:solidFill>
            <a:srgbClr val="15716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chemeClr val="bg1"/>
                </a:solidFill>
                <a:latin typeface="Arial" panose="020B0604020202020204" pitchFamily="34" charset="0"/>
                <a:cs typeface="Arial" panose="020B0604020202020204" pitchFamily="34" charset="0"/>
              </a:rPr>
              <a:t>Boston Case Study 1 (Amy </a:t>
            </a:r>
            <a:r>
              <a:rPr lang="en-US" sz="2800" b="1" dirty="0" err="1" smtClean="0">
                <a:solidFill>
                  <a:schemeClr val="bg1"/>
                </a:solidFill>
                <a:latin typeface="Arial" panose="020B0604020202020204" pitchFamily="34" charset="0"/>
                <a:cs typeface="Arial" panose="020B0604020202020204" pitchFamily="34" charset="0"/>
              </a:rPr>
              <a:t>Proal</a:t>
            </a:r>
            <a:r>
              <a:rPr lang="en-US" sz="2800" b="1" dirty="0" smtClean="0">
                <a:solidFill>
                  <a:schemeClr val="bg1"/>
                </a:solidFill>
                <a:latin typeface="Arial" panose="020B0604020202020204" pitchFamily="34" charset="0"/>
                <a:cs typeface="Arial" panose="020B0604020202020204" pitchFamily="34" charset="0"/>
              </a:rPr>
              <a:t>)</a:t>
            </a:r>
            <a:endParaRPr lang="en-US" sz="2800" b="1" dirty="0">
              <a:solidFill>
                <a:schemeClr val="bg1"/>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838199" y="1343026"/>
            <a:ext cx="11132127" cy="5381624"/>
          </a:xfrm>
        </p:spPr>
        <p:txBody>
          <a:bodyPr>
            <a:normAutofit fontScale="92500"/>
          </a:bodyPr>
          <a:lstStyle/>
          <a:p>
            <a:r>
              <a:rPr lang="en-US" dirty="0" smtClean="0"/>
              <a:t>Amy’s case  is typical and illustrates </a:t>
            </a:r>
            <a:r>
              <a:rPr lang="en-US" dirty="0"/>
              <a:t>the issues with home </a:t>
            </a:r>
            <a:r>
              <a:rPr lang="en-US" dirty="0" smtClean="0"/>
              <a:t>isolation. </a:t>
            </a:r>
          </a:p>
          <a:p>
            <a:r>
              <a:rPr lang="en-US" dirty="0" smtClean="0"/>
              <a:t>Amy </a:t>
            </a:r>
            <a:r>
              <a:rPr lang="en-US" dirty="0"/>
              <a:t>had symptoms on Feb </a:t>
            </a:r>
            <a:r>
              <a:rPr lang="en-US" dirty="0" smtClean="0"/>
              <a:t>21, then </a:t>
            </a:r>
            <a:r>
              <a:rPr lang="en-US" dirty="0"/>
              <a:t>her boyfriend had symptoms.  </a:t>
            </a:r>
            <a:endParaRPr lang="en-US" dirty="0" smtClean="0"/>
          </a:p>
          <a:p>
            <a:r>
              <a:rPr lang="en-US" dirty="0" smtClean="0"/>
              <a:t>Both </a:t>
            </a:r>
            <a:r>
              <a:rPr lang="en-US" dirty="0"/>
              <a:t>could not get tested at MGH. </a:t>
            </a:r>
            <a:endParaRPr lang="en-US" dirty="0" smtClean="0"/>
          </a:p>
          <a:p>
            <a:r>
              <a:rPr lang="en-US" dirty="0" smtClean="0"/>
              <a:t>Her </a:t>
            </a:r>
            <a:r>
              <a:rPr lang="en-US" dirty="0"/>
              <a:t>boyfriend went to see his internist with no mask (as he could not find one). </a:t>
            </a:r>
            <a:endParaRPr lang="en-US" dirty="0" smtClean="0"/>
          </a:p>
          <a:p>
            <a:r>
              <a:rPr lang="en-US" dirty="0" smtClean="0"/>
              <a:t>If </a:t>
            </a:r>
            <a:r>
              <a:rPr lang="en-US" dirty="0"/>
              <a:t>he </a:t>
            </a:r>
            <a:r>
              <a:rPr lang="en-US" dirty="0" smtClean="0"/>
              <a:t>was infected and went to see doctor </a:t>
            </a:r>
            <a:r>
              <a:rPr lang="en-US" dirty="0"/>
              <a:t>by public transportation, he </a:t>
            </a:r>
            <a:r>
              <a:rPr lang="en-US" dirty="0" smtClean="0"/>
              <a:t>might </a:t>
            </a:r>
            <a:r>
              <a:rPr lang="en-US" dirty="0"/>
              <a:t>have infected </a:t>
            </a:r>
            <a:r>
              <a:rPr lang="en-US" dirty="0" smtClean="0"/>
              <a:t>others but he needed to be helped with transportation. </a:t>
            </a:r>
            <a:endParaRPr lang="en-US" dirty="0"/>
          </a:p>
          <a:p>
            <a:r>
              <a:rPr lang="en-US" dirty="0" smtClean="0"/>
              <a:t>The </a:t>
            </a:r>
            <a:r>
              <a:rPr lang="en-US" dirty="0"/>
              <a:t>internist and the medical staff </a:t>
            </a:r>
            <a:r>
              <a:rPr lang="en-US" dirty="0" smtClean="0"/>
              <a:t>in the clinic were likely </a:t>
            </a:r>
            <a:r>
              <a:rPr lang="en-US" dirty="0"/>
              <a:t>not fully protected and </a:t>
            </a:r>
            <a:r>
              <a:rPr lang="en-US" dirty="0" smtClean="0"/>
              <a:t>hence were likely </a:t>
            </a:r>
            <a:r>
              <a:rPr lang="en-US" dirty="0"/>
              <a:t>to be infected. </a:t>
            </a:r>
            <a:endParaRPr lang="en-US" dirty="0" smtClean="0"/>
          </a:p>
          <a:p>
            <a:r>
              <a:rPr lang="en-US" dirty="0" smtClean="0"/>
              <a:t>He </a:t>
            </a:r>
            <a:r>
              <a:rPr lang="en-US" dirty="0"/>
              <a:t>was then told by his doctor to go to CVS to get </a:t>
            </a:r>
            <a:r>
              <a:rPr lang="en-US" dirty="0" smtClean="0"/>
              <a:t>medicine: He would be </a:t>
            </a:r>
            <a:r>
              <a:rPr lang="en-US" dirty="0" smtClean="0"/>
              <a:t>likely to infect others at CVS if </a:t>
            </a:r>
            <a:r>
              <a:rPr lang="en-US" dirty="0"/>
              <a:t>he </a:t>
            </a:r>
            <a:r>
              <a:rPr lang="en-US" dirty="0" smtClean="0"/>
              <a:t>was </a:t>
            </a:r>
            <a:r>
              <a:rPr lang="en-US" dirty="0" smtClean="0"/>
              <a:t>a case</a:t>
            </a:r>
            <a:r>
              <a:rPr lang="en-US" dirty="0" smtClean="0"/>
              <a:t>, </a:t>
            </a:r>
            <a:r>
              <a:rPr lang="en-US" dirty="0" smtClean="0"/>
              <a:t>but he needed to get medicine</a:t>
            </a:r>
            <a:r>
              <a:rPr lang="en-US" dirty="0" smtClean="0"/>
              <a:t>. </a:t>
            </a:r>
            <a:endParaRPr lang="en-US" dirty="0" smtClean="0"/>
          </a:p>
          <a:p>
            <a:r>
              <a:rPr lang="en-US" dirty="0" smtClean="0"/>
              <a:t>If mild </a:t>
            </a:r>
            <a:r>
              <a:rPr lang="en-US" dirty="0"/>
              <a:t>cases are not treated early, they are likely to progress </a:t>
            </a:r>
            <a:r>
              <a:rPr lang="en-US" dirty="0" smtClean="0"/>
              <a:t>and </a:t>
            </a:r>
            <a:r>
              <a:rPr lang="en-US" dirty="0"/>
              <a:t>become severe, and are at a much higher risk of death. </a:t>
            </a:r>
          </a:p>
          <a:p>
            <a:pPr marL="0" indent="0">
              <a:buNone/>
            </a:pPr>
            <a:endParaRPr lang="en-US" dirty="0"/>
          </a:p>
        </p:txBody>
      </p:sp>
    </p:spTree>
    <p:extLst>
      <p:ext uri="{BB962C8B-B14F-4D97-AF65-F5344CB8AC3E}">
        <p14:creationId xmlns:p14="http://schemas.microsoft.com/office/powerpoint/2010/main" val="393397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09576" y="1609725"/>
            <a:ext cx="6391694" cy="5057775"/>
          </a:xfrm>
          <a:prstGeom prst="rect">
            <a:avLst/>
          </a:prstGeom>
        </p:spPr>
      </p:pic>
      <p:sp>
        <p:nvSpPr>
          <p:cNvPr id="5" name="Title 1">
            <a:extLst>
              <a:ext uri="{FF2B5EF4-FFF2-40B4-BE49-F238E27FC236}">
                <a16:creationId xmlns:a16="http://schemas.microsoft.com/office/drawing/2014/main" id="{5B81C6D6-79C7-4477-B371-5E164A8DFCA5}"/>
              </a:ext>
            </a:extLst>
          </p:cNvPr>
          <p:cNvSpPr txBox="1">
            <a:spLocks noGrp="1"/>
          </p:cNvSpPr>
          <p:nvPr>
            <p:ph type="title"/>
          </p:nvPr>
        </p:nvSpPr>
        <p:spPr>
          <a:xfrm>
            <a:off x="0" y="127001"/>
            <a:ext cx="12125325" cy="1301750"/>
          </a:xfrm>
          <a:prstGeom prst="rect">
            <a:avLst/>
          </a:prstGeom>
          <a:solidFill>
            <a:srgbClr val="15716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chemeClr val="bg1"/>
                </a:solidFill>
                <a:latin typeface="system-ui"/>
              </a:rPr>
              <a:t>Reported daily COVID-19 infections using Centralized Quarantine after Feb 1, 2020</a:t>
            </a:r>
            <a:endParaRPr lang="en-US" sz="2800" b="1"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7419974" y="3105835"/>
            <a:ext cx="4772026" cy="1384995"/>
          </a:xfrm>
          <a:prstGeom prst="rect">
            <a:avLst/>
          </a:prstGeom>
        </p:spPr>
        <p:txBody>
          <a:bodyPr wrap="square">
            <a:spAutoFit/>
          </a:bodyPr>
          <a:lstStyle/>
          <a:p>
            <a:r>
              <a:rPr lang="en-US" sz="2800" b="1" dirty="0">
                <a:solidFill>
                  <a:srgbClr val="0070C0"/>
                </a:solidFill>
                <a:latin typeface="Arial" panose="020B0604020202020204" pitchFamily="34" charset="0"/>
                <a:cs typeface="Arial" panose="020B0604020202020204" pitchFamily="34" charset="0"/>
              </a:rPr>
              <a:t>Blue = </a:t>
            </a:r>
            <a:r>
              <a:rPr lang="en-US" sz="2800" b="1" dirty="0" smtClean="0">
                <a:solidFill>
                  <a:srgbClr val="0070C0"/>
                </a:solidFill>
                <a:latin typeface="Arial" panose="020B0604020202020204" pitchFamily="34" charset="0"/>
                <a:cs typeface="Arial" panose="020B0604020202020204" pitchFamily="34" charset="0"/>
              </a:rPr>
              <a:t>Projected </a:t>
            </a:r>
            <a:r>
              <a:rPr lang="en-US" sz="2800" b="1" dirty="0">
                <a:solidFill>
                  <a:srgbClr val="0070C0"/>
                </a:solidFill>
                <a:latin typeface="Arial" panose="020B0604020202020204" pitchFamily="34" charset="0"/>
                <a:cs typeface="Arial" panose="020B0604020202020204" pitchFamily="34" charset="0"/>
              </a:rPr>
              <a:t>trajectory if </a:t>
            </a:r>
            <a:r>
              <a:rPr lang="en-US" sz="2800" b="1" dirty="0" smtClean="0">
                <a:solidFill>
                  <a:srgbClr val="0070C0"/>
                </a:solidFill>
                <a:latin typeface="Arial" panose="020B0604020202020204" pitchFamily="34" charset="0"/>
                <a:cs typeface="Arial" panose="020B0604020202020204" pitchFamily="34" charset="0"/>
              </a:rPr>
              <a:t> this intervention continues.</a:t>
            </a:r>
            <a:endParaRPr lang="en-US" sz="2800" dirty="0">
              <a:solidFill>
                <a:srgbClr val="0070C0"/>
              </a:solidFill>
              <a:latin typeface="Arial" panose="020B0604020202020204" pitchFamily="34" charset="0"/>
              <a:cs typeface="Arial" panose="020B0604020202020204" pitchFamily="34" charset="0"/>
            </a:endParaRPr>
          </a:p>
        </p:txBody>
      </p:sp>
      <p:sp>
        <p:nvSpPr>
          <p:cNvPr id="7" name="TextBox 6"/>
          <p:cNvSpPr txBox="1"/>
          <p:nvPr/>
        </p:nvSpPr>
        <p:spPr>
          <a:xfrm>
            <a:off x="5000625" y="3448050"/>
            <a:ext cx="1371600"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R=0.32</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78466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8477" y="1630639"/>
            <a:ext cx="2448232" cy="8772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174955" y="1799753"/>
            <a:ext cx="2143432" cy="461665"/>
          </a:xfrm>
          <a:prstGeom prst="rect">
            <a:avLst/>
          </a:prstGeom>
          <a:noFill/>
        </p:spPr>
        <p:txBody>
          <a:bodyPr wrap="square" rtlCol="0">
            <a:spAutoFit/>
          </a:bodyPr>
          <a:lstStyle/>
          <a:p>
            <a:r>
              <a:rPr lang="en-US" sz="2400" b="1" dirty="0" smtClean="0">
                <a:solidFill>
                  <a:schemeClr val="bg1"/>
                </a:solidFill>
                <a:latin typeface="Arial" panose="020B0604020202020204" pitchFamily="34" charset="0"/>
                <a:cs typeface="Arial" panose="020B0604020202020204" pitchFamily="34" charset="0"/>
              </a:rPr>
              <a:t>Test positive</a:t>
            </a:r>
            <a:endParaRPr lang="en-US" sz="2400" b="1" dirty="0">
              <a:solidFill>
                <a:schemeClr val="bg1"/>
              </a:solidFill>
              <a:latin typeface="Arial" panose="020B0604020202020204" pitchFamily="34" charset="0"/>
              <a:cs typeface="Arial" panose="020B0604020202020204" pitchFamily="34" charset="0"/>
            </a:endParaRPr>
          </a:p>
        </p:txBody>
      </p:sp>
      <p:sp>
        <p:nvSpPr>
          <p:cNvPr id="6" name="Down Arrow 5"/>
          <p:cNvSpPr/>
          <p:nvPr/>
        </p:nvSpPr>
        <p:spPr>
          <a:xfrm>
            <a:off x="2045129" y="2486980"/>
            <a:ext cx="334297" cy="717754"/>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4375" y="3231375"/>
            <a:ext cx="3824492" cy="12253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16123" y="3277322"/>
            <a:ext cx="3465980" cy="1200329"/>
          </a:xfrm>
          <a:prstGeom prst="rect">
            <a:avLst/>
          </a:prstGeom>
          <a:noFill/>
        </p:spPr>
        <p:txBody>
          <a:bodyPr wrap="square" rtlCol="0">
            <a:spAutoFit/>
          </a:bodyPr>
          <a:lstStyle/>
          <a:p>
            <a:r>
              <a:rPr lang="en-US" b="1" dirty="0" smtClean="0">
                <a:solidFill>
                  <a:schemeClr val="bg1"/>
                </a:solidFill>
                <a:latin typeface="Arial" panose="020B0604020202020204" pitchFamily="34" charset="0"/>
                <a:cs typeface="Arial" panose="020B0604020202020204" pitchFamily="34" charset="0"/>
              </a:rPr>
              <a:t>Mobile Cabin Hospitals</a:t>
            </a:r>
          </a:p>
          <a:p>
            <a:r>
              <a:rPr lang="en-US" b="1" dirty="0" smtClean="0">
                <a:solidFill>
                  <a:schemeClr val="bg1"/>
                </a:solidFill>
                <a:latin typeface="Arial" panose="020B0604020202020204" pitchFamily="34" charset="0"/>
                <a:cs typeface="Arial" panose="020B0604020202020204" pitchFamily="34" charset="0"/>
              </a:rPr>
              <a:t>(converted from stadiums or conference centers )</a:t>
            </a:r>
          </a:p>
          <a:p>
            <a:r>
              <a:rPr lang="en-US" b="1" dirty="0" smtClean="0">
                <a:solidFill>
                  <a:schemeClr val="bg1"/>
                </a:solidFill>
                <a:latin typeface="Arial" panose="020B0604020202020204" pitchFamily="34" charset="0"/>
                <a:cs typeface="Arial" panose="020B0604020202020204" pitchFamily="34" charset="0"/>
              </a:rPr>
              <a:t>(Mild/moderate cases) </a:t>
            </a:r>
            <a:endParaRPr lang="en-US" b="1" dirty="0">
              <a:solidFill>
                <a:schemeClr val="bg1"/>
              </a:solidFill>
              <a:latin typeface="Arial" panose="020B0604020202020204" pitchFamily="34" charset="0"/>
              <a:cs typeface="Arial" panose="020B0604020202020204" pitchFamily="34" charset="0"/>
            </a:endParaRPr>
          </a:p>
        </p:txBody>
      </p:sp>
      <p:sp>
        <p:nvSpPr>
          <p:cNvPr id="9" name="Down Arrow 8"/>
          <p:cNvSpPr/>
          <p:nvPr/>
        </p:nvSpPr>
        <p:spPr>
          <a:xfrm>
            <a:off x="1995948" y="4696001"/>
            <a:ext cx="467032" cy="953729"/>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49044" y="4624757"/>
            <a:ext cx="1725562" cy="646331"/>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If progressed to be severe </a:t>
            </a:r>
            <a:endParaRPr lang="en-US" b="1" dirty="0">
              <a:latin typeface="Arial" panose="020B0604020202020204" pitchFamily="34" charset="0"/>
              <a:cs typeface="Arial" panose="020B0604020202020204" pitchFamily="34" charset="0"/>
            </a:endParaRPr>
          </a:p>
        </p:txBody>
      </p:sp>
      <p:sp>
        <p:nvSpPr>
          <p:cNvPr id="11" name="Rectangle 10"/>
          <p:cNvSpPr/>
          <p:nvPr/>
        </p:nvSpPr>
        <p:spPr>
          <a:xfrm>
            <a:off x="827753" y="5645625"/>
            <a:ext cx="2837835" cy="10520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39877" y="5739228"/>
            <a:ext cx="2846438" cy="1015663"/>
          </a:xfrm>
          <a:prstGeom prst="rect">
            <a:avLst/>
          </a:prstGeom>
          <a:noFill/>
        </p:spPr>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Transported to regular hospitals, e.g., ICU</a:t>
            </a:r>
            <a:endParaRPr lang="en-US" sz="2000" b="1" dirty="0">
              <a:solidFill>
                <a:schemeClr val="bg1"/>
              </a:solidFill>
              <a:latin typeface="Arial" panose="020B0604020202020204" pitchFamily="34" charset="0"/>
              <a:cs typeface="Arial" panose="020B0604020202020204" pitchFamily="34" charset="0"/>
            </a:endParaRPr>
          </a:p>
        </p:txBody>
      </p:sp>
      <p:sp>
        <p:nvSpPr>
          <p:cNvPr id="13" name="Rectangle 12"/>
          <p:cNvSpPr/>
          <p:nvPr/>
        </p:nvSpPr>
        <p:spPr>
          <a:xfrm>
            <a:off x="3786647" y="1630639"/>
            <a:ext cx="2820630" cy="8772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873976" y="1601922"/>
            <a:ext cx="2510912" cy="8956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596283" y="1479171"/>
            <a:ext cx="2507227" cy="10287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anose="020B0604020202020204" pitchFamily="34" charset="0"/>
                <a:cs typeface="Arial" panose="020B0604020202020204" pitchFamily="34" charset="0"/>
              </a:rPr>
              <a:t>Close contacts with confirmed or suspected cases</a:t>
            </a:r>
            <a:endParaRPr lang="en-US" b="1" dirty="0">
              <a:latin typeface="Arial" panose="020B0604020202020204" pitchFamily="34" charset="0"/>
              <a:cs typeface="Arial" panose="020B0604020202020204" pitchFamily="34" charset="0"/>
            </a:endParaRPr>
          </a:p>
        </p:txBody>
      </p:sp>
      <p:sp>
        <p:nvSpPr>
          <p:cNvPr id="17" name="TextBox 16"/>
          <p:cNvSpPr txBox="1"/>
          <p:nvPr/>
        </p:nvSpPr>
        <p:spPr>
          <a:xfrm>
            <a:off x="1504335" y="1101213"/>
            <a:ext cx="1317522"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Group 1</a:t>
            </a:r>
            <a:endParaRPr lang="en-US" b="1" dirty="0">
              <a:latin typeface="Arial" panose="020B0604020202020204" pitchFamily="34" charset="0"/>
              <a:cs typeface="Arial" panose="020B0604020202020204" pitchFamily="34" charset="0"/>
            </a:endParaRPr>
          </a:p>
        </p:txBody>
      </p:sp>
      <p:sp>
        <p:nvSpPr>
          <p:cNvPr id="20" name="TextBox 19"/>
          <p:cNvSpPr txBox="1"/>
          <p:nvPr/>
        </p:nvSpPr>
        <p:spPr>
          <a:xfrm>
            <a:off x="4473677" y="1109839"/>
            <a:ext cx="1514168"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Group 2</a:t>
            </a:r>
            <a:endParaRPr lang="en-US" b="1" dirty="0">
              <a:latin typeface="Arial" panose="020B0604020202020204" pitchFamily="34" charset="0"/>
              <a:cs typeface="Arial" panose="020B0604020202020204" pitchFamily="34" charset="0"/>
            </a:endParaRPr>
          </a:p>
        </p:txBody>
      </p:sp>
      <p:sp>
        <p:nvSpPr>
          <p:cNvPr id="21" name="TextBox 20"/>
          <p:cNvSpPr txBox="1"/>
          <p:nvPr/>
        </p:nvSpPr>
        <p:spPr>
          <a:xfrm flipH="1">
            <a:off x="7639665" y="1154154"/>
            <a:ext cx="1260611"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Group 3</a:t>
            </a:r>
            <a:endParaRPr lang="en-US" b="1" dirty="0">
              <a:latin typeface="Arial" panose="020B0604020202020204" pitchFamily="34" charset="0"/>
              <a:cs typeface="Arial" panose="020B0604020202020204" pitchFamily="34" charset="0"/>
            </a:endParaRPr>
          </a:p>
        </p:txBody>
      </p:sp>
      <p:sp>
        <p:nvSpPr>
          <p:cNvPr id="22" name="TextBox 21"/>
          <p:cNvSpPr txBox="1"/>
          <p:nvPr/>
        </p:nvSpPr>
        <p:spPr>
          <a:xfrm>
            <a:off x="10376720" y="1154154"/>
            <a:ext cx="1160206"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Group 4</a:t>
            </a:r>
            <a:endParaRPr lang="en-US" b="1" dirty="0">
              <a:latin typeface="Arial" panose="020B0604020202020204" pitchFamily="34" charset="0"/>
              <a:cs typeface="Arial" panose="020B0604020202020204" pitchFamily="34" charset="0"/>
            </a:endParaRPr>
          </a:p>
        </p:txBody>
      </p:sp>
      <p:sp>
        <p:nvSpPr>
          <p:cNvPr id="23" name="TextBox 22"/>
          <p:cNvSpPr txBox="1"/>
          <p:nvPr/>
        </p:nvSpPr>
        <p:spPr>
          <a:xfrm>
            <a:off x="3687096" y="1706170"/>
            <a:ext cx="3019731" cy="707886"/>
          </a:xfrm>
          <a:prstGeom prst="rect">
            <a:avLst/>
          </a:prstGeom>
          <a:noFill/>
        </p:spPr>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Suspected cases </a:t>
            </a:r>
          </a:p>
          <a:p>
            <a:pPr algn="ctr"/>
            <a:r>
              <a:rPr lang="en-US" sz="2000" b="1" dirty="0" smtClean="0">
                <a:solidFill>
                  <a:schemeClr val="bg1"/>
                </a:solidFill>
                <a:latin typeface="Arial" panose="020B0604020202020204" pitchFamily="34" charset="0"/>
                <a:cs typeface="Arial" panose="020B0604020202020204" pitchFamily="34" charset="0"/>
              </a:rPr>
              <a:t>(cases with symptoms)</a:t>
            </a:r>
            <a:endParaRPr lang="en-US" sz="2000" b="1" dirty="0">
              <a:solidFill>
                <a:schemeClr val="bg1"/>
              </a:solidFill>
              <a:latin typeface="Arial" panose="020B0604020202020204" pitchFamily="34" charset="0"/>
              <a:cs typeface="Arial" panose="020B0604020202020204" pitchFamily="34" charset="0"/>
            </a:endParaRPr>
          </a:p>
        </p:txBody>
      </p:sp>
      <p:sp>
        <p:nvSpPr>
          <p:cNvPr id="24" name="TextBox 23"/>
          <p:cNvSpPr txBox="1"/>
          <p:nvPr/>
        </p:nvSpPr>
        <p:spPr>
          <a:xfrm>
            <a:off x="7198442" y="1799753"/>
            <a:ext cx="2315498" cy="400110"/>
          </a:xfrm>
          <a:prstGeom prst="rect">
            <a:avLst/>
          </a:prstGeom>
          <a:noFill/>
        </p:spPr>
        <p:txBody>
          <a:bodyPr wrap="square" rtlCol="0">
            <a:spAutoFit/>
          </a:bodyPr>
          <a:lstStyle/>
          <a:p>
            <a:r>
              <a:rPr lang="en-US" sz="2000" b="1" dirty="0" smtClean="0">
                <a:solidFill>
                  <a:schemeClr val="bg1"/>
                </a:solidFill>
                <a:latin typeface="Arial" panose="020B0604020202020204" pitchFamily="34" charset="0"/>
                <a:cs typeface="Arial" panose="020B0604020202020204" pitchFamily="34" charset="0"/>
              </a:rPr>
              <a:t>Have Fever</a:t>
            </a:r>
            <a:endParaRPr lang="en-US" sz="2000" b="1" dirty="0">
              <a:solidFill>
                <a:schemeClr val="bg1"/>
              </a:solidFill>
              <a:latin typeface="Arial" panose="020B0604020202020204" pitchFamily="34" charset="0"/>
              <a:cs typeface="Arial" panose="020B0604020202020204" pitchFamily="34" charset="0"/>
            </a:endParaRPr>
          </a:p>
        </p:txBody>
      </p:sp>
      <p:sp>
        <p:nvSpPr>
          <p:cNvPr id="25" name="Down Arrow 24"/>
          <p:cNvSpPr/>
          <p:nvPr/>
        </p:nvSpPr>
        <p:spPr>
          <a:xfrm>
            <a:off x="4935794" y="2616075"/>
            <a:ext cx="388373" cy="615299"/>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007763" y="3260948"/>
            <a:ext cx="2662102" cy="1259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050719" y="3260964"/>
            <a:ext cx="2518286" cy="1015663"/>
          </a:xfrm>
          <a:prstGeom prst="rect">
            <a:avLst/>
          </a:prstGeom>
          <a:noFill/>
        </p:spPr>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 </a:t>
            </a:r>
            <a:r>
              <a:rPr lang="en-US" sz="2000" b="1" dirty="0">
                <a:solidFill>
                  <a:schemeClr val="bg1"/>
                </a:solidFill>
                <a:latin typeface="Arial" panose="020B0604020202020204" pitchFamily="34" charset="0"/>
                <a:cs typeface="Arial" panose="020B0604020202020204" pitchFamily="34" charset="0"/>
              </a:rPr>
              <a:t>C</a:t>
            </a:r>
            <a:r>
              <a:rPr lang="en-US" sz="2000" b="1" dirty="0" smtClean="0">
                <a:solidFill>
                  <a:schemeClr val="bg1"/>
                </a:solidFill>
                <a:latin typeface="Arial" panose="020B0604020202020204" pitchFamily="34" charset="0"/>
                <a:cs typeface="Arial" panose="020B0604020202020204" pitchFamily="34" charset="0"/>
              </a:rPr>
              <a:t>entrally quarantined in designated hotels</a:t>
            </a:r>
            <a:endParaRPr lang="en-US" sz="2000" b="1" dirty="0">
              <a:solidFill>
                <a:schemeClr val="bg1"/>
              </a:solidFill>
              <a:latin typeface="Arial" panose="020B0604020202020204" pitchFamily="34" charset="0"/>
              <a:cs typeface="Arial" panose="020B0604020202020204" pitchFamily="34" charset="0"/>
            </a:endParaRPr>
          </a:p>
        </p:txBody>
      </p:sp>
      <p:sp>
        <p:nvSpPr>
          <p:cNvPr id="28" name="Down Arrow 27"/>
          <p:cNvSpPr/>
          <p:nvPr/>
        </p:nvSpPr>
        <p:spPr>
          <a:xfrm>
            <a:off x="7875639" y="2555359"/>
            <a:ext cx="394331" cy="626847"/>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912077" y="3289846"/>
            <a:ext cx="2459292" cy="10756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964877" y="3285741"/>
            <a:ext cx="2445773" cy="1015663"/>
          </a:xfrm>
          <a:prstGeom prst="rect">
            <a:avLst/>
          </a:prstGeom>
          <a:noFill/>
        </p:spPr>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Centrally quarantined in designated hotels</a:t>
            </a:r>
            <a:endParaRPr lang="en-US" sz="2000" b="1" dirty="0">
              <a:solidFill>
                <a:schemeClr val="bg1"/>
              </a:solidFill>
              <a:latin typeface="Arial" panose="020B0604020202020204" pitchFamily="34" charset="0"/>
              <a:cs typeface="Arial" panose="020B0604020202020204" pitchFamily="34" charset="0"/>
            </a:endParaRPr>
          </a:p>
        </p:txBody>
      </p:sp>
      <p:sp>
        <p:nvSpPr>
          <p:cNvPr id="31" name="Down Arrow 30"/>
          <p:cNvSpPr/>
          <p:nvPr/>
        </p:nvSpPr>
        <p:spPr>
          <a:xfrm>
            <a:off x="10734390" y="2553867"/>
            <a:ext cx="444866" cy="650867"/>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563053" y="3215700"/>
            <a:ext cx="2540457" cy="1362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532998" y="3228618"/>
            <a:ext cx="2716256" cy="1323439"/>
          </a:xfrm>
          <a:prstGeom prst="rect">
            <a:avLst/>
          </a:prstGeom>
          <a:noFill/>
        </p:spPr>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Centrally quarantined in designated hotels </a:t>
            </a:r>
          </a:p>
          <a:p>
            <a:pPr algn="ctr"/>
            <a:r>
              <a:rPr lang="en-US" sz="2000" b="1" dirty="0" smtClean="0">
                <a:solidFill>
                  <a:schemeClr val="bg1"/>
                </a:solidFill>
                <a:latin typeface="Arial" panose="020B0604020202020204" pitchFamily="34" charset="0"/>
                <a:cs typeface="Arial" panose="020B0604020202020204" pitchFamily="34" charset="0"/>
              </a:rPr>
              <a:t>or university dorms</a:t>
            </a:r>
            <a:endParaRPr lang="en-US" sz="2000" b="1" dirty="0">
              <a:solidFill>
                <a:schemeClr val="bg1"/>
              </a:solidFill>
              <a:latin typeface="Arial" panose="020B0604020202020204" pitchFamily="34" charset="0"/>
              <a:cs typeface="Arial" panose="020B0604020202020204" pitchFamily="34" charset="0"/>
            </a:endParaRPr>
          </a:p>
        </p:txBody>
      </p:sp>
      <p:sp>
        <p:nvSpPr>
          <p:cNvPr id="15" name="Curved Left Arrow 14"/>
          <p:cNvSpPr/>
          <p:nvPr/>
        </p:nvSpPr>
        <p:spPr>
          <a:xfrm rot="5400000">
            <a:off x="4195693" y="3096858"/>
            <a:ext cx="731520" cy="3364061"/>
          </a:xfrm>
          <a:prstGeom prst="curved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p:cNvSpPr txBox="1"/>
          <p:nvPr/>
        </p:nvSpPr>
        <p:spPr>
          <a:xfrm>
            <a:off x="3786647" y="4578590"/>
            <a:ext cx="2201198"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If confirmed case</a:t>
            </a:r>
            <a:endParaRPr lang="en-US" b="1" dirty="0">
              <a:latin typeface="Arial" panose="020B0604020202020204" pitchFamily="34" charset="0"/>
              <a:cs typeface="Arial" panose="020B0604020202020204" pitchFamily="34" charset="0"/>
            </a:endParaRPr>
          </a:p>
        </p:txBody>
      </p:sp>
      <p:sp>
        <p:nvSpPr>
          <p:cNvPr id="35" name="Curved Left Arrow 34"/>
          <p:cNvSpPr/>
          <p:nvPr/>
        </p:nvSpPr>
        <p:spPr>
          <a:xfrm rot="5400000">
            <a:off x="4753998" y="2043431"/>
            <a:ext cx="1311175" cy="5893211"/>
          </a:xfrm>
          <a:prstGeom prst="curved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Curved Left Arrow 35"/>
          <p:cNvSpPr/>
          <p:nvPr/>
        </p:nvSpPr>
        <p:spPr>
          <a:xfrm rot="5400000">
            <a:off x="5810087" y="1022918"/>
            <a:ext cx="1849927" cy="8937522"/>
          </a:xfrm>
          <a:prstGeom prst="curved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p:cNvSpPr txBox="1"/>
          <p:nvPr/>
        </p:nvSpPr>
        <p:spPr>
          <a:xfrm>
            <a:off x="6107060" y="5693177"/>
            <a:ext cx="2437172" cy="400110"/>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If confirmed case</a:t>
            </a:r>
            <a:endParaRPr lang="en-US" sz="2000" b="1" dirty="0">
              <a:latin typeface="Arial" panose="020B0604020202020204" pitchFamily="34" charset="0"/>
              <a:cs typeface="Arial" panose="020B0604020202020204" pitchFamily="34" charset="0"/>
            </a:endParaRPr>
          </a:p>
        </p:txBody>
      </p:sp>
      <p:sp>
        <p:nvSpPr>
          <p:cNvPr id="37" name="TextBox 36"/>
          <p:cNvSpPr txBox="1"/>
          <p:nvPr/>
        </p:nvSpPr>
        <p:spPr>
          <a:xfrm>
            <a:off x="4962215" y="5069236"/>
            <a:ext cx="2364659" cy="400110"/>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If confirmed case</a:t>
            </a:r>
            <a:endParaRPr lang="en-US" sz="2000" b="1" dirty="0">
              <a:latin typeface="Arial" panose="020B0604020202020204" pitchFamily="34" charset="0"/>
              <a:cs typeface="Arial" panose="020B0604020202020204" pitchFamily="34" charset="0"/>
            </a:endParaRPr>
          </a:p>
        </p:txBody>
      </p:sp>
      <p:sp>
        <p:nvSpPr>
          <p:cNvPr id="38" name="Title 1">
            <a:extLst>
              <a:ext uri="{FF2B5EF4-FFF2-40B4-BE49-F238E27FC236}">
                <a16:creationId xmlns:a16="http://schemas.microsoft.com/office/drawing/2014/main" id="{5B81C6D6-79C7-4477-B371-5E164A8DFCA5}"/>
              </a:ext>
            </a:extLst>
          </p:cNvPr>
          <p:cNvSpPr txBox="1">
            <a:spLocks/>
          </p:cNvSpPr>
          <p:nvPr/>
        </p:nvSpPr>
        <p:spPr>
          <a:xfrm>
            <a:off x="11060" y="6720"/>
            <a:ext cx="12192000" cy="1097914"/>
          </a:xfrm>
          <a:prstGeom prst="rect">
            <a:avLst/>
          </a:prstGeom>
          <a:solidFill>
            <a:srgbClr val="15716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bg1"/>
                </a:solidFill>
                <a:latin typeface="Arial" panose="020B0604020202020204" pitchFamily="34" charset="0"/>
                <a:cs typeface="Arial" panose="020B0604020202020204" pitchFamily="34" charset="0"/>
              </a:rPr>
              <a:t>Centralized Quarantine Strategies After Feb 1, 2020 </a:t>
            </a:r>
          </a:p>
        </p:txBody>
      </p:sp>
    </p:spTree>
    <p:extLst>
      <p:ext uri="{BB962C8B-B14F-4D97-AF65-F5344CB8AC3E}">
        <p14:creationId xmlns:p14="http://schemas.microsoft.com/office/powerpoint/2010/main" val="1472998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472" y="1319587"/>
            <a:ext cx="11501582" cy="6023322"/>
          </a:xfrm>
        </p:spPr>
        <p:txBody>
          <a:bodyPr>
            <a:normAutofit/>
          </a:bodyPr>
          <a:lstStyle/>
          <a:p>
            <a:pPr marL="285750" lvl="0" indent="-285750">
              <a:lnSpc>
                <a:spcPct val="150000"/>
              </a:lnSpc>
              <a:spcBef>
                <a:spcPts val="0"/>
              </a:spcBef>
            </a:pPr>
            <a:r>
              <a:rPr lang="en-US" sz="2400" dirty="0" smtClean="0">
                <a:solidFill>
                  <a:prstClr val="black"/>
                </a:solidFill>
                <a:latin typeface="Arial" panose="020B0604020202020204" pitchFamily="34" charset="0"/>
                <a:cs typeface="Arial" panose="020B0604020202020204" pitchFamily="34" charset="0"/>
              </a:rPr>
              <a:t>Continue home-quarantine</a:t>
            </a:r>
          </a:p>
          <a:p>
            <a:pPr marL="285750" lvl="0" indent="-285750">
              <a:lnSpc>
                <a:spcPct val="150000"/>
              </a:lnSpc>
              <a:spcBef>
                <a:spcPts val="0"/>
              </a:spcBef>
            </a:pPr>
            <a:r>
              <a:rPr lang="en-US" sz="2400" dirty="0" smtClean="0">
                <a:solidFill>
                  <a:prstClr val="black"/>
                </a:solidFill>
                <a:latin typeface="Arial" panose="020B0604020202020204" pitchFamily="34" charset="0"/>
                <a:cs typeface="Arial" panose="020B0604020202020204" pitchFamily="34" charset="0"/>
              </a:rPr>
              <a:t>Continue general </a:t>
            </a:r>
            <a:r>
              <a:rPr lang="en-US" sz="2400" dirty="0">
                <a:solidFill>
                  <a:prstClr val="black"/>
                </a:solidFill>
                <a:latin typeface="Arial" panose="020B0604020202020204" pitchFamily="34" charset="0"/>
                <a:cs typeface="Arial" panose="020B0604020202020204" pitchFamily="34" charset="0"/>
              </a:rPr>
              <a:t>traffic suspension</a:t>
            </a:r>
          </a:p>
          <a:p>
            <a:pPr marL="285750" lvl="0" indent="-285750">
              <a:lnSpc>
                <a:spcPct val="150000"/>
              </a:lnSpc>
              <a:spcBef>
                <a:spcPts val="0"/>
              </a:spcBef>
            </a:pPr>
            <a:r>
              <a:rPr lang="en-US" sz="2400" dirty="0" smtClean="0">
                <a:solidFill>
                  <a:prstClr val="black"/>
                </a:solidFill>
                <a:latin typeface="Arial" panose="020B0604020202020204" pitchFamily="34" charset="0"/>
                <a:cs typeface="Arial" panose="020B0604020202020204" pitchFamily="34" charset="0"/>
              </a:rPr>
              <a:t>Provide </a:t>
            </a:r>
            <a:r>
              <a:rPr lang="en-US" sz="2400" dirty="0">
                <a:solidFill>
                  <a:prstClr val="black"/>
                </a:solidFill>
                <a:latin typeface="Arial" panose="020B0604020202020204" pitchFamily="34" charset="0"/>
                <a:cs typeface="Arial" panose="020B0604020202020204" pitchFamily="34" charset="0"/>
              </a:rPr>
              <a:t>transportation for groups 1-4 to </a:t>
            </a:r>
            <a:r>
              <a:rPr lang="en-US" sz="2400" dirty="0" smtClean="0">
                <a:solidFill>
                  <a:prstClr val="black"/>
                </a:solidFill>
                <a:latin typeface="Arial" panose="020B0604020202020204" pitchFamily="34" charset="0"/>
                <a:cs typeface="Arial" panose="020B0604020202020204" pitchFamily="34" charset="0"/>
              </a:rPr>
              <a:t>go to hospitals</a:t>
            </a:r>
            <a:r>
              <a:rPr lang="en-US" sz="2400" dirty="0">
                <a:solidFill>
                  <a:prstClr val="black"/>
                </a:solidFill>
                <a:latin typeface="Arial" panose="020B0604020202020204" pitchFamily="34" charset="0"/>
                <a:cs typeface="Arial" panose="020B0604020202020204" pitchFamily="34" charset="0"/>
              </a:rPr>
              <a:t> </a:t>
            </a:r>
            <a:r>
              <a:rPr lang="en-US" sz="2400" dirty="0" smtClean="0">
                <a:solidFill>
                  <a:prstClr val="black"/>
                </a:solidFill>
                <a:latin typeface="Arial" panose="020B0604020202020204" pitchFamily="34" charset="0"/>
                <a:cs typeface="Arial" panose="020B0604020202020204" pitchFamily="34" charset="0"/>
              </a:rPr>
              <a:t>or </a:t>
            </a:r>
            <a:r>
              <a:rPr lang="en-US" sz="2400" dirty="0">
                <a:solidFill>
                  <a:prstClr val="black"/>
                </a:solidFill>
                <a:latin typeface="Arial" panose="020B0604020202020204" pitchFamily="34" charset="0"/>
                <a:cs typeface="Arial" panose="020B0604020202020204" pitchFamily="34" charset="0"/>
              </a:rPr>
              <a:t>designated </a:t>
            </a:r>
            <a:r>
              <a:rPr lang="en-US" sz="2400" dirty="0" smtClean="0">
                <a:solidFill>
                  <a:prstClr val="black"/>
                </a:solidFill>
                <a:latin typeface="Arial" panose="020B0604020202020204" pitchFamily="34" charset="0"/>
                <a:cs typeface="Arial" panose="020B0604020202020204" pitchFamily="34" charset="0"/>
              </a:rPr>
              <a:t>hotels </a:t>
            </a:r>
            <a:endParaRPr lang="en-US" sz="2400" dirty="0">
              <a:solidFill>
                <a:prstClr val="black"/>
              </a:solidFill>
              <a:latin typeface="Arial" panose="020B0604020202020204" pitchFamily="34" charset="0"/>
              <a:cs typeface="Arial" panose="020B0604020202020204" pitchFamily="34" charset="0"/>
            </a:endParaRPr>
          </a:p>
          <a:p>
            <a:pPr marL="285750" lvl="0" indent="-285750">
              <a:lnSpc>
                <a:spcPct val="150000"/>
              </a:lnSpc>
              <a:spcBef>
                <a:spcPts val="0"/>
              </a:spcBef>
            </a:pPr>
            <a:r>
              <a:rPr lang="en-US" sz="2400" dirty="0">
                <a:solidFill>
                  <a:prstClr val="black"/>
                </a:solidFill>
                <a:latin typeface="Arial" panose="020B0604020202020204" pitchFamily="34" charset="0"/>
                <a:cs typeface="Arial" panose="020B0604020202020204" pitchFamily="34" charset="0"/>
              </a:rPr>
              <a:t>Control frequencies of going </a:t>
            </a:r>
            <a:r>
              <a:rPr lang="en-US" sz="2400" dirty="0" smtClean="0">
                <a:solidFill>
                  <a:prstClr val="black"/>
                </a:solidFill>
                <a:latin typeface="Arial" panose="020B0604020202020204" pitchFamily="34" charset="0"/>
                <a:cs typeface="Arial" panose="020B0604020202020204" pitchFamily="34" charset="0"/>
              </a:rPr>
              <a:t>out, e.g., grocery shopping, </a:t>
            </a:r>
            <a:r>
              <a:rPr lang="en-US" sz="2400" dirty="0">
                <a:solidFill>
                  <a:prstClr val="black"/>
                </a:solidFill>
                <a:latin typeface="Arial" panose="020B0604020202020204" pitchFamily="34" charset="0"/>
                <a:cs typeface="Arial" panose="020B0604020202020204" pitchFamily="34" charset="0"/>
              </a:rPr>
              <a:t>for each </a:t>
            </a:r>
            <a:r>
              <a:rPr lang="en-US" sz="2400" dirty="0" smtClean="0">
                <a:solidFill>
                  <a:prstClr val="black"/>
                </a:solidFill>
                <a:latin typeface="Arial" panose="020B0604020202020204" pitchFamily="34" charset="0"/>
                <a:cs typeface="Arial" panose="020B0604020202020204" pitchFamily="34" charset="0"/>
              </a:rPr>
              <a:t>household, </a:t>
            </a:r>
            <a:r>
              <a:rPr lang="en-US" sz="2400" dirty="0">
                <a:solidFill>
                  <a:prstClr val="black"/>
                </a:solidFill>
                <a:latin typeface="Arial" panose="020B0604020202020204" pitchFamily="34" charset="0"/>
                <a:cs typeface="Arial" panose="020B0604020202020204" pitchFamily="34" charset="0"/>
              </a:rPr>
              <a:t>and arrange grocery </a:t>
            </a:r>
            <a:r>
              <a:rPr lang="en-US" sz="2400" dirty="0" smtClean="0">
                <a:solidFill>
                  <a:prstClr val="black"/>
                </a:solidFill>
                <a:latin typeface="Arial" panose="020B0604020202020204" pitchFamily="34" charset="0"/>
                <a:cs typeface="Arial" panose="020B0604020202020204" pitchFamily="34" charset="0"/>
              </a:rPr>
              <a:t>delivery</a:t>
            </a:r>
          </a:p>
          <a:p>
            <a:pPr marL="285750" lvl="0" indent="-285750">
              <a:lnSpc>
                <a:spcPct val="150000"/>
              </a:lnSpc>
              <a:spcBef>
                <a:spcPts val="0"/>
              </a:spcBef>
            </a:pPr>
            <a:r>
              <a:rPr lang="en-US" sz="2400" dirty="0" smtClean="0">
                <a:solidFill>
                  <a:prstClr val="black"/>
                </a:solidFill>
                <a:latin typeface="Arial" panose="020B0604020202020204" pitchFamily="34" charset="0"/>
                <a:cs typeface="Arial" panose="020B0604020202020204" pitchFamily="34" charset="0"/>
              </a:rPr>
              <a:t>Healthcare workers who treat patients stay in hotels or other designated facilities to avoid them from infecting family members and communities, if they are infected</a:t>
            </a:r>
          </a:p>
          <a:p>
            <a:pPr marL="285750" lvl="0" indent="-285750">
              <a:lnSpc>
                <a:spcPct val="150000"/>
              </a:lnSpc>
              <a:spcBef>
                <a:spcPts val="0"/>
              </a:spcBef>
            </a:pPr>
            <a:r>
              <a:rPr lang="en-US" sz="2400" dirty="0" smtClean="0">
                <a:solidFill>
                  <a:prstClr val="black"/>
                </a:solidFill>
                <a:latin typeface="Arial" panose="020B0604020202020204" pitchFamily="34" charset="0"/>
                <a:cs typeface="Arial" panose="020B0604020202020204" pitchFamily="34" charset="0"/>
              </a:rPr>
              <a:t>Healthcare workers in contact with cases and </a:t>
            </a:r>
            <a:r>
              <a:rPr lang="en-US" sz="2400" dirty="0" smtClean="0">
                <a:solidFill>
                  <a:prstClr val="black"/>
                </a:solidFill>
                <a:latin typeface="Arial" panose="020B0604020202020204" pitchFamily="34" charset="0"/>
                <a:cs typeface="Arial" panose="020B0604020202020204" pitchFamily="34" charset="0"/>
              </a:rPr>
              <a:t>exposed</a:t>
            </a:r>
            <a:r>
              <a:rPr lang="en-US" sz="2400" dirty="0" smtClean="0">
                <a:solidFill>
                  <a:prstClr val="black"/>
                </a:solidFill>
                <a:latin typeface="Arial" panose="020B0604020202020204" pitchFamily="34" charset="0"/>
                <a:cs typeface="Arial" panose="020B0604020202020204" pitchFamily="34" charset="0"/>
              </a:rPr>
              <a:t> </a:t>
            </a:r>
            <a:r>
              <a:rPr lang="en-US" sz="2400" dirty="0" smtClean="0">
                <a:solidFill>
                  <a:prstClr val="black"/>
                </a:solidFill>
                <a:latin typeface="Arial" panose="020B0604020202020204" pitchFamily="34" charset="0"/>
                <a:cs typeface="Arial" panose="020B0604020202020204" pitchFamily="34" charset="0"/>
              </a:rPr>
              <a:t>subjects  are fully protected by PPEs, such as protective suits,  medical goggles, caps, </a:t>
            </a:r>
            <a:r>
              <a:rPr lang="en-US" sz="2400" dirty="0" smtClean="0">
                <a:solidFill>
                  <a:prstClr val="black"/>
                </a:solidFill>
                <a:latin typeface="Arial" panose="020B0604020202020204" pitchFamily="34" charset="0"/>
                <a:cs typeface="Arial" panose="020B0604020202020204" pitchFamily="34" charset="0"/>
              </a:rPr>
              <a:t>face shield, masks </a:t>
            </a:r>
            <a:r>
              <a:rPr lang="en-US" sz="2400" dirty="0" smtClean="0">
                <a:solidFill>
                  <a:prstClr val="black"/>
                </a:solidFill>
                <a:latin typeface="Arial" panose="020B0604020202020204" pitchFamily="34" charset="0"/>
                <a:cs typeface="Arial" panose="020B0604020202020204" pitchFamily="34" charset="0"/>
              </a:rPr>
              <a:t>and two layers of gloves.</a:t>
            </a:r>
          </a:p>
          <a:p>
            <a:pPr marL="285750" lvl="0" indent="-285750">
              <a:lnSpc>
                <a:spcPct val="150000"/>
              </a:lnSpc>
              <a:spcBef>
                <a:spcPts val="0"/>
              </a:spcBef>
            </a:pPr>
            <a:endParaRPr lang="en-US" sz="2400" b="1" dirty="0">
              <a:solidFill>
                <a:prstClr val="black"/>
              </a:solidFill>
              <a:latin typeface="Arial" panose="020B0604020202020204" pitchFamily="34" charset="0"/>
              <a:cs typeface="Arial" panose="020B0604020202020204" pitchFamily="34" charset="0"/>
            </a:endParaRPr>
          </a:p>
          <a:p>
            <a:endParaRPr lang="en-US" dirty="0"/>
          </a:p>
        </p:txBody>
      </p:sp>
      <p:sp>
        <p:nvSpPr>
          <p:cNvPr id="4" name="Title 1">
            <a:extLst>
              <a:ext uri="{FF2B5EF4-FFF2-40B4-BE49-F238E27FC236}">
                <a16:creationId xmlns:a16="http://schemas.microsoft.com/office/drawing/2014/main" id="{5B81C6D6-79C7-4477-B371-5E164A8DFCA5}"/>
              </a:ext>
            </a:extLst>
          </p:cNvPr>
          <p:cNvSpPr txBox="1">
            <a:spLocks/>
          </p:cNvSpPr>
          <p:nvPr/>
        </p:nvSpPr>
        <p:spPr>
          <a:xfrm>
            <a:off x="0" y="221673"/>
            <a:ext cx="12192000" cy="1097914"/>
          </a:xfrm>
          <a:prstGeom prst="rect">
            <a:avLst/>
          </a:prstGeom>
          <a:solidFill>
            <a:srgbClr val="15716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bg1"/>
                </a:solidFill>
                <a:latin typeface="Arial" panose="020B0604020202020204" pitchFamily="34" charset="0"/>
                <a:cs typeface="Arial" panose="020B0604020202020204" pitchFamily="34" charset="0"/>
              </a:rPr>
              <a:t>Measures for Other People During the Centralized Quarantine Period in Wuhan</a:t>
            </a:r>
          </a:p>
        </p:txBody>
      </p:sp>
    </p:spTree>
    <p:extLst>
      <p:ext uri="{BB962C8B-B14F-4D97-AF65-F5344CB8AC3E}">
        <p14:creationId xmlns:p14="http://schemas.microsoft.com/office/powerpoint/2010/main" val="334371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81C6D6-79C7-4477-B371-5E164A8DFCA5}"/>
              </a:ext>
            </a:extLst>
          </p:cNvPr>
          <p:cNvSpPr txBox="1">
            <a:spLocks noGrp="1"/>
          </p:cNvSpPr>
          <p:nvPr>
            <p:ph type="title"/>
          </p:nvPr>
        </p:nvSpPr>
        <p:spPr>
          <a:xfrm>
            <a:off x="0" y="134120"/>
            <a:ext cx="12192000" cy="974244"/>
          </a:xfrm>
          <a:prstGeom prst="rect">
            <a:avLst/>
          </a:prstGeom>
          <a:solidFill>
            <a:srgbClr val="15716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chemeClr val="bg1"/>
                </a:solidFill>
                <a:latin typeface="Arial" panose="020B0604020202020204" pitchFamily="34" charset="0"/>
                <a:cs typeface="Arial" panose="020B0604020202020204" pitchFamily="34" charset="0"/>
              </a:rPr>
              <a:t/>
            </a:r>
            <a:br>
              <a:rPr lang="en-US" sz="2800" b="1" dirty="0" smtClean="0">
                <a:solidFill>
                  <a:schemeClr val="bg1"/>
                </a:solidFill>
                <a:latin typeface="Arial" panose="020B0604020202020204" pitchFamily="34" charset="0"/>
                <a:cs typeface="Arial" panose="020B0604020202020204" pitchFamily="34" charset="0"/>
              </a:rPr>
            </a:br>
            <a:r>
              <a:rPr lang="en-US" sz="2800" b="1" dirty="0" smtClean="0">
                <a:solidFill>
                  <a:schemeClr val="bg1"/>
                </a:solidFill>
                <a:latin typeface="Arial" panose="020B0604020202020204" pitchFamily="34" charset="0"/>
                <a:cs typeface="Arial" panose="020B0604020202020204" pitchFamily="34" charset="0"/>
              </a:rPr>
              <a:t>Take home message  #2: Centralized Quarantine worked ! </a:t>
            </a:r>
            <a:br>
              <a:rPr lang="en-US" sz="2800" b="1" dirty="0" smtClean="0">
                <a:solidFill>
                  <a:schemeClr val="bg1"/>
                </a:solidFill>
                <a:latin typeface="Arial" panose="020B0604020202020204" pitchFamily="34" charset="0"/>
                <a:cs typeface="Arial" panose="020B0604020202020204" pitchFamily="34" charset="0"/>
              </a:rPr>
            </a:br>
            <a:endParaRPr lang="en-US" sz="2800" b="1" dirty="0">
              <a:solidFill>
                <a:schemeClr val="bg1"/>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223838" y="1212984"/>
            <a:ext cx="11744324" cy="5645016"/>
          </a:xfrm>
        </p:spPr>
        <p:txBody>
          <a:bodyPr>
            <a:noAutofit/>
          </a:bodyPr>
          <a:lstStyle/>
          <a:p>
            <a:pPr marL="0" indent="0">
              <a:buNone/>
            </a:pPr>
            <a:r>
              <a:rPr lang="en-US" b="1" dirty="0" smtClean="0">
                <a:solidFill>
                  <a:srgbClr val="0070C0"/>
                </a:solidFill>
                <a:latin typeface="Arial" panose="020B0604020202020204" pitchFamily="34" charset="0"/>
                <a:cs typeface="Arial" panose="020B0604020202020204" pitchFamily="34" charset="0"/>
              </a:rPr>
              <a:t>Under Centralized Quarantine:</a:t>
            </a:r>
          </a:p>
          <a:p>
            <a:pPr marL="0" indent="0">
              <a:buNone/>
            </a:pPr>
            <a:endParaRPr lang="en-US" b="1" dirty="0" smtClean="0">
              <a:solidFill>
                <a:srgbClr val="0070C0"/>
              </a:solidFill>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Infected patients, suspected cases and close contacts were less likely to  infect others (reduce transmission).</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Patients received medical care immediately</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Mild cases were treated. This reduced the chance for progressing to be severe cases.</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Made case and close contact management and their medical care access easier</a:t>
            </a:r>
          </a:p>
          <a:p>
            <a:pPr marL="0" indent="0">
              <a:buNone/>
            </a:pP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195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9583649" cy="4507820"/>
          </a:xfrm>
          <a:prstGeom prst="rect">
            <a:avLst/>
          </a:prstGeom>
        </p:spPr>
      </p:pic>
      <p:pic>
        <p:nvPicPr>
          <p:cNvPr id="1026" name="Picture 2" descr="GP: Dr. Anthony Fauci, director of the NIH National Institute of Allergy and Infectious Diseas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8371" y="3557951"/>
            <a:ext cx="5050556" cy="33000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9882" y="5003425"/>
            <a:ext cx="6285297" cy="1569660"/>
          </a:xfrm>
          <a:prstGeom prst="rect">
            <a:avLst/>
          </a:prstGeom>
          <a:noFill/>
        </p:spPr>
        <p:txBody>
          <a:bodyPr wrap="square" rtlCol="0">
            <a:spAutoFit/>
          </a:bodyPr>
          <a:lstStyle/>
          <a:p>
            <a:r>
              <a:rPr lang="en-US" sz="2400" b="1" dirty="0" smtClean="0">
                <a:solidFill>
                  <a:srgbClr val="0070C0"/>
                </a:solidFill>
                <a:latin typeface="Arial" panose="020B0604020202020204" pitchFamily="34" charset="0"/>
                <a:cs typeface="Arial" panose="020B0604020202020204" pitchFamily="34" charset="0"/>
              </a:rPr>
              <a:t>Dr. Anthony </a:t>
            </a:r>
            <a:r>
              <a:rPr lang="en-US" sz="2400" b="1" dirty="0" err="1" smtClean="0">
                <a:solidFill>
                  <a:srgbClr val="0070C0"/>
                </a:solidFill>
                <a:latin typeface="Arial" panose="020B0604020202020204" pitchFamily="34" charset="0"/>
                <a:cs typeface="Arial" panose="020B0604020202020204" pitchFamily="34" charset="0"/>
              </a:rPr>
              <a:t>Fauci</a:t>
            </a:r>
            <a:r>
              <a:rPr lang="en-US" sz="2400" b="1" dirty="0" smtClean="0">
                <a:solidFill>
                  <a:srgbClr val="0070C0"/>
                </a:solidFill>
                <a:latin typeface="Arial" panose="020B0604020202020204" pitchFamily="34" charset="0"/>
                <a:cs typeface="Arial" panose="020B0604020202020204" pitchFamily="34" charset="0"/>
              </a:rPr>
              <a:t>, Director </a:t>
            </a:r>
            <a:r>
              <a:rPr lang="en-US" sz="2400" b="1" dirty="0">
                <a:solidFill>
                  <a:srgbClr val="0070C0"/>
                </a:solidFill>
                <a:latin typeface="Arial" panose="020B0604020202020204" pitchFamily="34" charset="0"/>
                <a:cs typeface="Arial" panose="020B0604020202020204" pitchFamily="34" charset="0"/>
              </a:rPr>
              <a:t>of the NIH National Institute of Allergy and Infectious </a:t>
            </a:r>
            <a:r>
              <a:rPr lang="en-US" sz="2400" b="1" dirty="0" smtClean="0">
                <a:solidFill>
                  <a:srgbClr val="0070C0"/>
                </a:solidFill>
                <a:latin typeface="Arial" panose="020B0604020202020204" pitchFamily="34" charset="0"/>
                <a:cs typeface="Arial" panose="020B0604020202020204" pitchFamily="34" charset="0"/>
              </a:rPr>
              <a:t>Diseases testified about COVID-19</a:t>
            </a:r>
            <a:r>
              <a:rPr lang="en-US" sz="2400" b="1" dirty="0">
                <a:solidFill>
                  <a:srgbClr val="0070C0"/>
                </a:solidFill>
                <a:latin typeface="Arial" panose="020B0604020202020204" pitchFamily="34" charset="0"/>
                <a:cs typeface="Arial" panose="020B0604020202020204" pitchFamily="34" charset="0"/>
              </a:rPr>
              <a:t>, during a Senate Committee </a:t>
            </a:r>
            <a:r>
              <a:rPr lang="en-US" sz="2400" b="1" dirty="0" smtClean="0">
                <a:solidFill>
                  <a:srgbClr val="0070C0"/>
                </a:solidFill>
                <a:latin typeface="Arial" panose="020B0604020202020204" pitchFamily="34" charset="0"/>
                <a:cs typeface="Arial" panose="020B0604020202020204" pitchFamily="34" charset="0"/>
              </a:rPr>
              <a:t>on March 3.</a:t>
            </a:r>
            <a:endParaRPr lang="en-US" sz="2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25553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81C6D6-79C7-4477-B371-5E164A8DFCA5}"/>
              </a:ext>
            </a:extLst>
          </p:cNvPr>
          <p:cNvSpPr txBox="1">
            <a:spLocks noGrp="1"/>
          </p:cNvSpPr>
          <p:nvPr>
            <p:ph type="title"/>
          </p:nvPr>
        </p:nvSpPr>
        <p:spPr>
          <a:xfrm>
            <a:off x="0" y="134120"/>
            <a:ext cx="12192000" cy="1097914"/>
          </a:xfrm>
          <a:prstGeom prst="rect">
            <a:avLst/>
          </a:prstGeom>
          <a:solidFill>
            <a:srgbClr val="15716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chemeClr val="bg1"/>
                </a:solidFill>
                <a:latin typeface="Arial" panose="020B0604020202020204" pitchFamily="34" charset="0"/>
                <a:cs typeface="Arial" panose="020B0604020202020204" pitchFamily="34" charset="0"/>
              </a:rPr>
              <a:t>Take home message #2: Centralized Quarantine worked!</a:t>
            </a:r>
            <a:endParaRPr lang="en-US" sz="2800" b="1" dirty="0">
              <a:solidFill>
                <a:schemeClr val="bg1"/>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223838" y="1914524"/>
            <a:ext cx="11744324" cy="4422909"/>
          </a:xfrm>
        </p:spPr>
        <p:txBody>
          <a:bodyPr>
            <a:noAutofit/>
          </a:bodyPr>
          <a:lstStyle/>
          <a:p>
            <a:pPr lvl="0"/>
            <a:r>
              <a:rPr lang="en-US" sz="2600" dirty="0" smtClean="0">
                <a:solidFill>
                  <a:prstClr val="black"/>
                </a:solidFill>
                <a:latin typeface="Arial" panose="020B0604020202020204" pitchFamily="34" charset="0"/>
                <a:cs typeface="Arial" panose="020B0604020202020204" pitchFamily="34" charset="0"/>
              </a:rPr>
              <a:t>If a patient </a:t>
            </a:r>
            <a:r>
              <a:rPr lang="en-US" sz="2600" dirty="0" smtClean="0">
                <a:solidFill>
                  <a:prstClr val="black"/>
                </a:solidFill>
                <a:latin typeface="Arial" panose="020B0604020202020204" pitchFamily="34" charset="0"/>
                <a:cs typeface="Arial" panose="020B0604020202020204" pitchFamily="34" charset="0"/>
              </a:rPr>
              <a:t>progressed to </a:t>
            </a:r>
            <a:r>
              <a:rPr lang="en-US" sz="2600" dirty="0" smtClean="0">
                <a:solidFill>
                  <a:prstClr val="black"/>
                </a:solidFill>
                <a:latin typeface="Arial" panose="020B0604020202020204" pitchFamily="34" charset="0"/>
                <a:cs typeface="Arial" panose="020B0604020202020204" pitchFamily="34" charset="0"/>
              </a:rPr>
              <a:t>become a </a:t>
            </a:r>
            <a:r>
              <a:rPr lang="en-US" sz="2600" dirty="0" smtClean="0">
                <a:solidFill>
                  <a:prstClr val="black"/>
                </a:solidFill>
                <a:latin typeface="Arial" panose="020B0604020202020204" pitchFamily="34" charset="0"/>
                <a:cs typeface="Arial" panose="020B0604020202020204" pitchFamily="34" charset="0"/>
              </a:rPr>
              <a:t>severe case </a:t>
            </a:r>
            <a:r>
              <a:rPr lang="en-US" sz="2600" dirty="0" smtClean="0">
                <a:solidFill>
                  <a:prstClr val="black"/>
                </a:solidFill>
                <a:latin typeface="Arial" panose="020B0604020202020204" pitchFamily="34" charset="0"/>
                <a:cs typeface="Arial" panose="020B0604020202020204" pitchFamily="34" charset="0"/>
              </a:rPr>
              <a:t>in </a:t>
            </a:r>
            <a:r>
              <a:rPr lang="en-US" sz="2600" dirty="0" smtClean="0">
                <a:solidFill>
                  <a:prstClr val="black"/>
                </a:solidFill>
                <a:latin typeface="Arial" panose="020B0604020202020204" pitchFamily="34" charset="0"/>
                <a:cs typeface="Arial" panose="020B0604020202020204" pitchFamily="34" charset="0"/>
              </a:rPr>
              <a:t>a m</a:t>
            </a:r>
            <a:r>
              <a:rPr lang="en-US" sz="2600" dirty="0" smtClean="0">
                <a:solidFill>
                  <a:prstClr val="black"/>
                </a:solidFill>
                <a:latin typeface="Arial" panose="020B0604020202020204" pitchFamily="34" charset="0"/>
                <a:cs typeface="Arial" panose="020B0604020202020204" pitchFamily="34" charset="0"/>
              </a:rPr>
              <a:t>obile </a:t>
            </a:r>
            <a:r>
              <a:rPr lang="en-US" sz="2600" dirty="0">
                <a:solidFill>
                  <a:prstClr val="black"/>
                </a:solidFill>
                <a:latin typeface="Arial" panose="020B0604020202020204" pitchFamily="34" charset="0"/>
                <a:cs typeface="Arial" panose="020B0604020202020204" pitchFamily="34" charset="0"/>
              </a:rPr>
              <a:t>c</a:t>
            </a:r>
            <a:r>
              <a:rPr lang="en-US" sz="2600" dirty="0" smtClean="0">
                <a:solidFill>
                  <a:prstClr val="black"/>
                </a:solidFill>
                <a:latin typeface="Arial" panose="020B0604020202020204" pitchFamily="34" charset="0"/>
                <a:cs typeface="Arial" panose="020B0604020202020204" pitchFamily="34" charset="0"/>
              </a:rPr>
              <a:t>abin</a:t>
            </a:r>
            <a:r>
              <a:rPr lang="en-US" sz="2600" dirty="0" smtClean="0">
                <a:solidFill>
                  <a:prstClr val="black"/>
                </a:solidFill>
                <a:latin typeface="Arial" panose="020B0604020202020204" pitchFamily="34" charset="0"/>
                <a:cs typeface="Arial" panose="020B0604020202020204" pitchFamily="34" charset="0"/>
              </a:rPr>
              <a:t> </a:t>
            </a:r>
            <a:r>
              <a:rPr lang="en-US" sz="2600" dirty="0" smtClean="0">
                <a:solidFill>
                  <a:prstClr val="black"/>
                </a:solidFill>
                <a:latin typeface="Arial" panose="020B0604020202020204" pitchFamily="34" charset="0"/>
                <a:cs typeface="Arial" panose="020B0604020202020204" pitchFamily="34" charset="0"/>
              </a:rPr>
              <a:t>hospital, he/she </a:t>
            </a:r>
            <a:r>
              <a:rPr lang="en-US" sz="2600" dirty="0" smtClean="0">
                <a:solidFill>
                  <a:prstClr val="black"/>
                </a:solidFill>
                <a:latin typeface="Arial" panose="020B0604020202020204" pitchFamily="34" charset="0"/>
                <a:cs typeface="Arial" panose="020B0604020202020204" pitchFamily="34" charset="0"/>
              </a:rPr>
              <a:t>was </a:t>
            </a:r>
            <a:r>
              <a:rPr lang="en-US" sz="2600" dirty="0" smtClean="0">
                <a:solidFill>
                  <a:prstClr val="black"/>
                </a:solidFill>
                <a:latin typeface="Arial" panose="020B0604020202020204" pitchFamily="34" charset="0"/>
                <a:cs typeface="Arial" panose="020B0604020202020204" pitchFamily="34" charset="0"/>
              </a:rPr>
              <a:t>immediately transferred to an ICU in </a:t>
            </a:r>
            <a:r>
              <a:rPr lang="en-US" sz="2600" dirty="0" smtClean="0">
                <a:solidFill>
                  <a:prstClr val="black"/>
                </a:solidFill>
                <a:latin typeface="Arial" panose="020B0604020202020204" pitchFamily="34" charset="0"/>
                <a:cs typeface="Arial" panose="020B0604020202020204" pitchFamily="34" charset="0"/>
              </a:rPr>
              <a:t>a main hospital.</a:t>
            </a:r>
          </a:p>
          <a:p>
            <a:pPr lvl="0"/>
            <a:endParaRPr lang="en-US" sz="2600" dirty="0">
              <a:solidFill>
                <a:prstClr val="black"/>
              </a:solidFill>
              <a:latin typeface="Arial" panose="020B0604020202020204" pitchFamily="34" charset="0"/>
              <a:cs typeface="Arial" panose="020B0604020202020204" pitchFamily="34" charset="0"/>
            </a:endParaRPr>
          </a:p>
          <a:p>
            <a:r>
              <a:rPr lang="en-US" sz="2600" dirty="0" smtClean="0">
                <a:solidFill>
                  <a:prstClr val="black"/>
                </a:solidFill>
                <a:latin typeface="Arial" panose="020B0604020202020204" pitchFamily="34" charset="0"/>
                <a:cs typeface="Arial" panose="020B0604020202020204" pitchFamily="34" charset="0"/>
              </a:rPr>
              <a:t>Reduced </a:t>
            </a:r>
            <a:r>
              <a:rPr lang="en-US" sz="2600" dirty="0">
                <a:solidFill>
                  <a:prstClr val="black"/>
                </a:solidFill>
                <a:latin typeface="Arial" panose="020B0604020202020204" pitchFamily="34" charset="0"/>
                <a:cs typeface="Arial" panose="020B0604020202020204" pitchFamily="34" charset="0"/>
              </a:rPr>
              <a:t>the burden </a:t>
            </a:r>
            <a:r>
              <a:rPr lang="en-US" sz="2600" dirty="0" smtClean="0">
                <a:solidFill>
                  <a:prstClr val="black"/>
                </a:solidFill>
                <a:latin typeface="Arial" panose="020B0604020202020204" pitchFamily="34" charset="0"/>
                <a:cs typeface="Arial" panose="020B0604020202020204" pitchFamily="34" charset="0"/>
              </a:rPr>
              <a:t>on ICU and  health care system, which was under an enormous pressure before Feb 1, resulting in many patients without care.</a:t>
            </a:r>
            <a:endParaRPr lang="en-US" sz="2600" dirty="0">
              <a:solidFill>
                <a:prstClr val="black"/>
              </a:solidFill>
              <a:latin typeface="Arial" panose="020B0604020202020204" pitchFamily="34" charset="0"/>
              <a:cs typeface="Arial" panose="020B0604020202020204" pitchFamily="34" charset="0"/>
            </a:endParaRPr>
          </a:p>
          <a:p>
            <a:pPr marL="0" lvl="0" indent="0">
              <a:buNone/>
            </a:pPr>
            <a:endParaRPr lang="en-US" sz="2600" dirty="0">
              <a:solidFill>
                <a:prstClr val="black"/>
              </a:solidFill>
              <a:latin typeface="Arial" panose="020B0604020202020204" pitchFamily="34" charset="0"/>
              <a:cs typeface="Arial" panose="020B0604020202020204" pitchFamily="34" charset="0"/>
            </a:endParaRPr>
          </a:p>
          <a:p>
            <a:pPr lvl="0"/>
            <a:r>
              <a:rPr lang="en-US" sz="2600" dirty="0" smtClean="0">
                <a:solidFill>
                  <a:prstClr val="black"/>
                </a:solidFill>
                <a:latin typeface="Arial" panose="020B0604020202020204" pitchFamily="34" charset="0"/>
                <a:cs typeface="Arial" panose="020B0604020202020204" pitchFamily="34" charset="0"/>
              </a:rPr>
              <a:t> </a:t>
            </a:r>
            <a:r>
              <a:rPr lang="en-US" sz="2600" dirty="0" smtClean="0">
                <a:solidFill>
                  <a:prstClr val="black"/>
                </a:solidFill>
                <a:latin typeface="Arial" panose="020B0604020202020204" pitchFamily="34" charset="0"/>
                <a:cs typeface="Arial" panose="020B0604020202020204" pitchFamily="34" charset="0"/>
              </a:rPr>
              <a:t>Avoided </a:t>
            </a:r>
            <a:r>
              <a:rPr lang="en-US" sz="2600" dirty="0" smtClean="0">
                <a:solidFill>
                  <a:prstClr val="black"/>
                </a:solidFill>
                <a:latin typeface="Arial" panose="020B0604020202020204" pitchFamily="34" charset="0"/>
                <a:cs typeface="Arial" panose="020B0604020202020204" pitchFamily="34" charset="0"/>
              </a:rPr>
              <a:t>suspected cases and close contacts from </a:t>
            </a:r>
            <a:r>
              <a:rPr lang="en-US" sz="2600" dirty="0">
                <a:solidFill>
                  <a:prstClr val="black"/>
                </a:solidFill>
                <a:latin typeface="Arial" panose="020B0604020202020204" pitchFamily="34" charset="0"/>
                <a:cs typeface="Arial" panose="020B0604020202020204" pitchFamily="34" charset="0"/>
              </a:rPr>
              <a:t>infecting family members and other community members</a:t>
            </a:r>
            <a:r>
              <a:rPr lang="en-US" sz="2600" dirty="0" smtClean="0">
                <a:solidFill>
                  <a:prstClr val="black"/>
                </a:solidFill>
                <a:latin typeface="Arial" panose="020B0604020202020204" pitchFamily="34" charset="0"/>
                <a:cs typeface="Arial" panose="020B0604020202020204" pitchFamily="34" charset="0"/>
              </a:rPr>
              <a:t>.</a:t>
            </a:r>
          </a:p>
          <a:p>
            <a:pPr lvl="0"/>
            <a:endParaRPr lang="en-US" sz="2600" dirty="0">
              <a:solidFill>
                <a:prstClr val="black"/>
              </a:solidFill>
              <a:latin typeface="Arial" panose="020B0604020202020204" pitchFamily="34" charset="0"/>
              <a:cs typeface="Arial" panose="020B0604020202020204" pitchFamily="34" charset="0"/>
            </a:endParaRPr>
          </a:p>
          <a:p>
            <a:pPr marL="0" lvl="0" indent="0">
              <a:buNone/>
            </a:pPr>
            <a:endParaRPr lang="en-US" sz="2600" dirty="0" smtClean="0">
              <a:solidFill>
                <a:prstClr val="black"/>
              </a:solidFill>
              <a:latin typeface="Arial" panose="020B0604020202020204" pitchFamily="34" charset="0"/>
              <a:cs typeface="Arial" panose="020B0604020202020204" pitchFamily="34" charset="0"/>
            </a:endParaRPr>
          </a:p>
          <a:p>
            <a:pPr lvl="0"/>
            <a:endParaRPr lang="en-US" sz="2600" dirty="0">
              <a:solidFill>
                <a:prstClr val="black"/>
              </a:solidFill>
              <a:latin typeface="Arial" panose="020B0604020202020204" pitchFamily="34" charset="0"/>
              <a:cs typeface="Arial" panose="020B0604020202020204" pitchFamily="34" charset="0"/>
            </a:endParaRPr>
          </a:p>
          <a:p>
            <a:pPr marL="457200" lvl="1" indent="0">
              <a:buNone/>
            </a:pPr>
            <a:endParaRPr lang="en-US" sz="2200" dirty="0" smtClean="0">
              <a:solidFill>
                <a:prstClr val="black"/>
              </a:solidFill>
              <a:latin typeface="Arial" panose="020B0604020202020204" pitchFamily="34" charset="0"/>
              <a:cs typeface="Arial" panose="020B0604020202020204" pitchFamily="34" charset="0"/>
            </a:endParaRPr>
          </a:p>
          <a:p>
            <a:pPr lvl="0"/>
            <a:endParaRPr lang="en-US" sz="2600" dirty="0">
              <a:solidFill>
                <a:prstClr val="black"/>
              </a:solidFill>
              <a:latin typeface="Arial" panose="020B0604020202020204" pitchFamily="34" charset="0"/>
              <a:cs typeface="Arial" panose="020B0604020202020204" pitchFamily="34" charset="0"/>
            </a:endParaRPr>
          </a:p>
          <a:p>
            <a:pPr lvl="0"/>
            <a:endParaRPr lang="en-US" sz="2600" dirty="0">
              <a:solidFill>
                <a:prstClr val="black"/>
              </a:solidFill>
              <a:latin typeface="Arial" panose="020B0604020202020204" pitchFamily="34" charset="0"/>
              <a:cs typeface="Arial" panose="020B0604020202020204" pitchFamily="34" charset="0"/>
            </a:endParaRPr>
          </a:p>
          <a:p>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665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04987" y="2681013"/>
            <a:ext cx="11941930" cy="3824561"/>
          </a:xfrm>
          <a:prstGeom prst="rect">
            <a:avLst/>
          </a:prstGeom>
        </p:spPr>
      </p:pic>
      <p:sp>
        <p:nvSpPr>
          <p:cNvPr id="5" name="Title 1">
            <a:extLst>
              <a:ext uri="{FF2B5EF4-FFF2-40B4-BE49-F238E27FC236}">
                <a16:creationId xmlns:a16="http://schemas.microsoft.com/office/drawing/2014/main" id="{5B81C6D6-79C7-4477-B371-5E164A8DFCA5}"/>
              </a:ext>
            </a:extLst>
          </p:cNvPr>
          <p:cNvSpPr txBox="1">
            <a:spLocks noGrp="1"/>
          </p:cNvSpPr>
          <p:nvPr>
            <p:ph type="title"/>
          </p:nvPr>
        </p:nvSpPr>
        <p:spPr>
          <a:xfrm>
            <a:off x="-1" y="193675"/>
            <a:ext cx="12068175" cy="1325563"/>
          </a:xfrm>
          <a:prstGeom prst="rect">
            <a:avLst/>
          </a:prstGeom>
          <a:solidFill>
            <a:srgbClr val="15716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chemeClr val="bg1"/>
                </a:solidFill>
                <a:latin typeface="Arial" panose="020B0604020202020204" pitchFamily="34" charset="0"/>
                <a:cs typeface="Arial" panose="020B0604020202020204" pitchFamily="34" charset="0"/>
              </a:rPr>
              <a:t>Estimated Numbers of Ascertained and Un-ascertained Cases</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89277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81C6D6-79C7-4477-B371-5E164A8DFCA5}"/>
              </a:ext>
            </a:extLst>
          </p:cNvPr>
          <p:cNvSpPr txBox="1">
            <a:spLocks noGrp="1"/>
          </p:cNvSpPr>
          <p:nvPr>
            <p:ph type="title"/>
          </p:nvPr>
        </p:nvSpPr>
        <p:spPr>
          <a:xfrm>
            <a:off x="0" y="134120"/>
            <a:ext cx="12192000" cy="1097914"/>
          </a:xfrm>
          <a:prstGeom prst="rect">
            <a:avLst/>
          </a:prstGeom>
          <a:solidFill>
            <a:srgbClr val="15716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chemeClr val="bg1"/>
                </a:solidFill>
                <a:latin typeface="Arial" panose="020B0604020202020204" pitchFamily="34" charset="0"/>
                <a:cs typeface="Arial" panose="020B0604020202020204" pitchFamily="34" charset="0"/>
              </a:rPr>
              <a:t>Take home message #3: A good proportion are community cases: </a:t>
            </a:r>
            <a:br>
              <a:rPr lang="en-US" sz="2800" b="1" dirty="0" smtClean="0">
                <a:solidFill>
                  <a:schemeClr val="bg1"/>
                </a:solidFill>
                <a:latin typeface="Arial" panose="020B0604020202020204" pitchFamily="34" charset="0"/>
                <a:cs typeface="Arial" panose="020B0604020202020204" pitchFamily="34" charset="0"/>
              </a:rPr>
            </a:br>
            <a:r>
              <a:rPr lang="en-US" sz="2800" b="1" dirty="0" smtClean="0">
                <a:solidFill>
                  <a:schemeClr val="bg1"/>
                </a:solidFill>
                <a:latin typeface="Arial" panose="020B0604020202020204" pitchFamily="34" charset="0"/>
                <a:cs typeface="Arial" panose="020B0604020202020204" pitchFamily="34" charset="0"/>
              </a:rPr>
              <a:t>Testing, Testing, Testing</a:t>
            </a:r>
            <a:endParaRPr lang="en-US" sz="2800" b="1" dirty="0">
              <a:solidFill>
                <a:schemeClr val="bg1"/>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328613" y="1638299"/>
            <a:ext cx="11744324" cy="4422909"/>
          </a:xfrm>
        </p:spPr>
        <p:txBody>
          <a:bodyPr>
            <a:noAutofit/>
          </a:bodyPr>
          <a:lstStyle/>
          <a:p>
            <a:r>
              <a:rPr lang="en-US" dirty="0" smtClean="0">
                <a:latin typeface="Arial" panose="020B0604020202020204" pitchFamily="34" charset="0"/>
                <a:cs typeface="Arial" panose="020B0604020202020204" pitchFamily="34" charset="0"/>
              </a:rPr>
              <a:t>We estimated using the SEIR model that about </a:t>
            </a:r>
            <a:r>
              <a:rPr lang="en-US" dirty="0">
                <a:latin typeface="Arial" panose="020B0604020202020204" pitchFamily="34" charset="0"/>
                <a:cs typeface="Arial" panose="020B0604020202020204" pitchFamily="34" charset="0"/>
              </a:rPr>
              <a:t>60% of infected cases were </a:t>
            </a:r>
            <a:r>
              <a:rPr lang="en-US" dirty="0" smtClean="0">
                <a:latin typeface="Arial" panose="020B0604020202020204" pitchFamily="34" charset="0"/>
                <a:cs typeface="Arial" panose="020B0604020202020204" pitchFamily="34" charset="0"/>
              </a:rPr>
              <a:t>un-ascertained.</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They are </a:t>
            </a:r>
            <a:r>
              <a:rPr lang="en-US" dirty="0">
                <a:latin typeface="Arial" panose="020B0604020202020204" pitchFamily="34" charset="0"/>
                <a:cs typeface="Arial" panose="020B0604020202020204" pitchFamily="34" charset="0"/>
              </a:rPr>
              <a:t>often </a:t>
            </a:r>
            <a:r>
              <a:rPr lang="en-US" dirty="0" smtClean="0">
                <a:latin typeface="Arial" panose="020B0604020202020204" pitchFamily="34" charset="0"/>
                <a:cs typeface="Arial" panose="020B0604020202020204" pitchFamily="34" charset="0"/>
              </a:rPr>
              <a:t>asymptomatic community cases, who could infect </a:t>
            </a:r>
            <a:r>
              <a:rPr lang="en-US" dirty="0">
                <a:latin typeface="Arial" panose="020B0604020202020204" pitchFamily="34" charset="0"/>
                <a:cs typeface="Arial" panose="020B0604020202020204" pitchFamily="34" charset="0"/>
              </a:rPr>
              <a:t>others. </a:t>
            </a:r>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This </a:t>
            </a:r>
            <a:r>
              <a:rPr lang="en-US" dirty="0">
                <a:latin typeface="Arial" panose="020B0604020202020204" pitchFamily="34" charset="0"/>
                <a:cs typeface="Arial" panose="020B0604020202020204" pitchFamily="34" charset="0"/>
              </a:rPr>
              <a:t>means increasing </a:t>
            </a:r>
            <a:r>
              <a:rPr lang="en-US" dirty="0" smtClean="0">
                <a:latin typeface="Arial" panose="020B0604020202020204" pitchFamily="34" charset="0"/>
                <a:cs typeface="Arial" panose="020B0604020202020204" pitchFamily="34" charset="0"/>
              </a:rPr>
              <a:t>testing </a:t>
            </a:r>
            <a:r>
              <a:rPr lang="en-US" dirty="0">
                <a:latin typeface="Arial" panose="020B0604020202020204" pitchFamily="34" charset="0"/>
                <a:cs typeface="Arial" panose="020B0604020202020204" pitchFamily="34" charset="0"/>
              </a:rPr>
              <a:t>capacity for early diagnosis is critically important</a:t>
            </a:r>
            <a:r>
              <a:rPr lang="en-US" dirty="0" smtClean="0">
                <a:latin typeface="Arial" panose="020B0604020202020204" pitchFamily="34" charset="0"/>
                <a:cs typeface="Arial" panose="020B0604020202020204" pitchFamily="34" charset="0"/>
              </a:rPr>
              <a:t>.</a:t>
            </a:r>
          </a:p>
          <a:p>
            <a:endParaRPr lang="en-US" sz="2600" dirty="0">
              <a:latin typeface="Arial" panose="020B0604020202020204" pitchFamily="34" charset="0"/>
              <a:cs typeface="Arial" panose="020B0604020202020204" pitchFamily="34" charset="0"/>
            </a:endParaRPr>
          </a:p>
          <a:p>
            <a:r>
              <a:rPr lang="en-US" sz="2600" b="1" dirty="0" smtClean="0">
                <a:solidFill>
                  <a:srgbClr val="C00000"/>
                </a:solidFill>
                <a:latin typeface="Arial" panose="020B0604020202020204" pitchFamily="34" charset="0"/>
                <a:cs typeface="Arial" panose="020B0604020202020204" pitchFamily="34" charset="0"/>
              </a:rPr>
              <a:t>Current issue in US: Low testing capacity </a:t>
            </a:r>
            <a:r>
              <a:rPr lang="en-US" sz="2600" b="1" dirty="0" smtClean="0">
                <a:solidFill>
                  <a:srgbClr val="0070C0"/>
                </a:solidFill>
                <a:latin typeface="Arial" panose="020B0604020202020204" pitchFamily="34" charset="0"/>
                <a:cs typeface="Arial" panose="020B0604020202020204" pitchFamily="34" charset="0"/>
              </a:rPr>
              <a:t>(Need an intermediate multi-pronged strategy)</a:t>
            </a:r>
            <a:endParaRPr lang="en-US" sz="26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534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7026" y="1337187"/>
            <a:ext cx="10515600" cy="5319252"/>
          </a:xfrm>
        </p:spPr>
        <p:txBody>
          <a:bodyPr/>
          <a:lstStyle/>
          <a:p>
            <a:pPr marL="0" indent="0">
              <a:buNone/>
            </a:pPr>
            <a:endParaRPr lang="en-US" dirty="0">
              <a:latin typeface="Arial" panose="020B0604020202020204" pitchFamily="34" charset="0"/>
              <a:cs typeface="Arial" panose="020B0604020202020204" pitchFamily="34" charset="0"/>
            </a:endParaRPr>
          </a:p>
        </p:txBody>
      </p:sp>
      <p:sp>
        <p:nvSpPr>
          <p:cNvPr id="4" name="Rectangle 3"/>
          <p:cNvSpPr/>
          <p:nvPr/>
        </p:nvSpPr>
        <p:spPr>
          <a:xfrm>
            <a:off x="1214114" y="1507528"/>
            <a:ext cx="3185651" cy="1120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1258593" y="1631304"/>
            <a:ext cx="311682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Suspected Cases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(cases with symptoms)</a:t>
            </a: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Rectangle 5"/>
          <p:cNvSpPr/>
          <p:nvPr/>
        </p:nvSpPr>
        <p:spPr>
          <a:xfrm>
            <a:off x="8170606" y="3431458"/>
            <a:ext cx="2802194" cy="1396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Taken for testing</a:t>
            </a:r>
            <a:endPar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Rectangle 6"/>
          <p:cNvSpPr/>
          <p:nvPr/>
        </p:nvSpPr>
        <p:spPr>
          <a:xfrm>
            <a:off x="1084006" y="3118422"/>
            <a:ext cx="3496438" cy="18747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On Feb 17-19, Community leaders checked every household, door-by-door, for  subjects  with symptoms, e.g., fever or cough</a:t>
            </a: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Right Arrow 7"/>
          <p:cNvSpPr/>
          <p:nvPr/>
        </p:nvSpPr>
        <p:spPr>
          <a:xfrm rot="1019572">
            <a:off x="4681127" y="2468375"/>
            <a:ext cx="3366172" cy="40126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rot="1287239">
            <a:off x="5781368" y="1727031"/>
            <a:ext cx="1514167" cy="6818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Priority 1</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Right Arrow 9"/>
          <p:cNvSpPr/>
          <p:nvPr/>
        </p:nvSpPr>
        <p:spPr>
          <a:xfrm>
            <a:off x="4911463" y="3925155"/>
            <a:ext cx="3106492" cy="3048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Rectangle 10"/>
          <p:cNvSpPr/>
          <p:nvPr/>
        </p:nvSpPr>
        <p:spPr>
          <a:xfrm>
            <a:off x="5338916" y="3298391"/>
            <a:ext cx="2153265" cy="5112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Priority 1</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Rectangle 11"/>
          <p:cNvSpPr/>
          <p:nvPr/>
        </p:nvSpPr>
        <p:spPr>
          <a:xfrm>
            <a:off x="5338915" y="4222790"/>
            <a:ext cx="2251587" cy="6863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If having fever or cough</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Rectangle 12"/>
          <p:cNvSpPr/>
          <p:nvPr/>
        </p:nvSpPr>
        <p:spPr>
          <a:xfrm>
            <a:off x="1162324" y="5317389"/>
            <a:ext cx="3481859" cy="9470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p:cNvSpPr txBox="1"/>
          <p:nvPr/>
        </p:nvSpPr>
        <p:spPr>
          <a:xfrm>
            <a:off x="1214114" y="5436991"/>
            <a:ext cx="340611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Close contacts with cases but without symptoms </a:t>
            </a: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 name="Right Arrow 14"/>
          <p:cNvSpPr/>
          <p:nvPr/>
        </p:nvSpPr>
        <p:spPr>
          <a:xfrm rot="20715459">
            <a:off x="5062047" y="5428416"/>
            <a:ext cx="2919613" cy="239869"/>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rot="20808365">
            <a:off x="5958349" y="5853735"/>
            <a:ext cx="1809135" cy="3946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Priority 2</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Rectangle 18"/>
          <p:cNvSpPr/>
          <p:nvPr/>
        </p:nvSpPr>
        <p:spPr>
          <a:xfrm>
            <a:off x="8386917" y="5652478"/>
            <a:ext cx="2585884" cy="9351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p:cNvSpPr txBox="1"/>
          <p:nvPr/>
        </p:nvSpPr>
        <p:spPr>
          <a:xfrm>
            <a:off x="9081650" y="5864369"/>
            <a:ext cx="206477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Others</a:t>
            </a: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Up Arrow 20"/>
          <p:cNvSpPr/>
          <p:nvPr/>
        </p:nvSpPr>
        <p:spPr>
          <a:xfrm>
            <a:off x="9408082" y="4812526"/>
            <a:ext cx="237363" cy="771126"/>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p:cNvSpPr/>
          <p:nvPr/>
        </p:nvSpPr>
        <p:spPr>
          <a:xfrm>
            <a:off x="9812847" y="5142271"/>
            <a:ext cx="1464753" cy="294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Priority 3 (not a lot)</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 name="Title 1">
            <a:extLst>
              <a:ext uri="{FF2B5EF4-FFF2-40B4-BE49-F238E27FC236}">
                <a16:creationId xmlns:a16="http://schemas.microsoft.com/office/drawing/2014/main" id="{5B81C6D6-79C7-4477-B371-5E164A8DFCA5}"/>
              </a:ext>
            </a:extLst>
          </p:cNvPr>
          <p:cNvSpPr txBox="1">
            <a:spLocks/>
          </p:cNvSpPr>
          <p:nvPr/>
        </p:nvSpPr>
        <p:spPr>
          <a:xfrm>
            <a:off x="133350" y="62491"/>
            <a:ext cx="12205445" cy="812800"/>
          </a:xfrm>
          <a:prstGeom prst="rect">
            <a:avLst/>
          </a:prstGeom>
          <a:solidFill>
            <a:srgbClr val="15716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chemeClr val="bg1"/>
                </a:solidFill>
                <a:latin typeface="Arial" panose="020B0604020202020204" pitchFamily="34" charset="0"/>
                <a:cs typeface="Arial" panose="020B0604020202020204" pitchFamily="34" charset="0"/>
              </a:rPr>
              <a:t>Wuhan Community Screening Strategy and Testing Priorities </a:t>
            </a:r>
          </a:p>
          <a:p>
            <a:pPr algn="ctr"/>
            <a:r>
              <a:rPr lang="en-US" sz="2800" b="1" dirty="0" smtClean="0">
                <a:solidFill>
                  <a:schemeClr val="bg1"/>
                </a:solidFill>
                <a:latin typeface="Arial" panose="020B0604020202020204" pitchFamily="34" charset="0"/>
                <a:cs typeface="Arial" panose="020B0604020202020204" pitchFamily="34" charset="0"/>
              </a:rPr>
              <a:t>In </a:t>
            </a:r>
            <a:r>
              <a:rPr lang="en-US" sz="2800" b="1" dirty="0">
                <a:solidFill>
                  <a:schemeClr val="bg1"/>
                </a:solidFill>
                <a:latin typeface="Arial" panose="020B0604020202020204" pitchFamily="34" charset="0"/>
                <a:cs typeface="Arial" panose="020B0604020202020204" pitchFamily="34" charset="0"/>
              </a:rPr>
              <a:t>the Presence of a Shortage of Testing Kits</a:t>
            </a:r>
            <a:endParaRPr lang="en-US" sz="2800" b="1" dirty="0">
              <a:solidFill>
                <a:schemeClr val="bg1"/>
              </a:solidFill>
              <a:latin typeface="Arial"/>
              <a:cs typeface="Arial"/>
            </a:endParaRPr>
          </a:p>
        </p:txBody>
      </p:sp>
    </p:spTree>
    <p:extLst>
      <p:ext uri="{BB962C8B-B14F-4D97-AF65-F5344CB8AC3E}">
        <p14:creationId xmlns:p14="http://schemas.microsoft.com/office/powerpoint/2010/main" val="6169579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81C6D6-79C7-4477-B371-5E164A8DFCA5}"/>
              </a:ext>
            </a:extLst>
          </p:cNvPr>
          <p:cNvSpPr txBox="1">
            <a:spLocks noGrp="1"/>
          </p:cNvSpPr>
          <p:nvPr>
            <p:ph type="title"/>
          </p:nvPr>
        </p:nvSpPr>
        <p:spPr>
          <a:xfrm>
            <a:off x="0" y="134120"/>
            <a:ext cx="12192000" cy="1097914"/>
          </a:xfrm>
          <a:prstGeom prst="rect">
            <a:avLst/>
          </a:prstGeom>
          <a:solidFill>
            <a:srgbClr val="15716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chemeClr val="bg1"/>
                </a:solidFill>
                <a:latin typeface="Arial" panose="020B0604020202020204" pitchFamily="34" charset="0"/>
                <a:cs typeface="Arial" panose="020B0604020202020204" pitchFamily="34" charset="0"/>
              </a:rPr>
              <a:t>Predicted date of zero case  in Wuhan</a:t>
            </a:r>
            <a:br>
              <a:rPr lang="en-US" sz="2800" b="1" dirty="0" smtClean="0">
                <a:solidFill>
                  <a:schemeClr val="bg1"/>
                </a:solidFill>
                <a:latin typeface="Arial" panose="020B0604020202020204" pitchFamily="34" charset="0"/>
                <a:cs typeface="Arial" panose="020B0604020202020204" pitchFamily="34" charset="0"/>
              </a:rPr>
            </a:br>
            <a:r>
              <a:rPr lang="en-US" sz="2800" b="1" dirty="0" smtClean="0">
                <a:solidFill>
                  <a:schemeClr val="bg1"/>
                </a:solidFill>
                <a:latin typeface="Arial" panose="020B0604020202020204" pitchFamily="34" charset="0"/>
                <a:cs typeface="Arial" panose="020B0604020202020204" pitchFamily="34" charset="0"/>
              </a:rPr>
              <a:t>(Sum of # of ascertained cases and # of un-ascertained cases)</a:t>
            </a:r>
            <a:endParaRPr lang="en-US" sz="2800" b="1" dirty="0">
              <a:solidFill>
                <a:schemeClr val="bg1"/>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223838" y="1914524"/>
            <a:ext cx="11744324" cy="4422909"/>
          </a:xfrm>
        </p:spPr>
        <p:txBody>
          <a:bodyPr>
            <a:noAutofit/>
          </a:bodyPr>
          <a:lstStyle/>
          <a:p>
            <a:r>
              <a:rPr lang="en-US" dirty="0" smtClean="0">
                <a:latin typeface="Arial" panose="020B0604020202020204" pitchFamily="34" charset="0"/>
                <a:cs typeface="Arial" panose="020B0604020202020204" pitchFamily="34" charset="0"/>
              </a:rPr>
              <a:t>Early May</a:t>
            </a:r>
          </a:p>
          <a:p>
            <a:pPr marL="0" indent="0">
              <a:buNone/>
            </a:pPr>
            <a:endParaRPr lang="en-US" dirty="0" smtClean="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95% Creditable Interval (Mid-April to Late May)</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024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81C6D6-79C7-4477-B371-5E164A8DFCA5}"/>
              </a:ext>
            </a:extLst>
          </p:cNvPr>
          <p:cNvSpPr txBox="1">
            <a:spLocks noGrp="1"/>
          </p:cNvSpPr>
          <p:nvPr>
            <p:ph type="title"/>
          </p:nvPr>
        </p:nvSpPr>
        <p:spPr>
          <a:xfrm>
            <a:off x="0" y="134120"/>
            <a:ext cx="12192000" cy="1097914"/>
          </a:xfrm>
          <a:prstGeom prst="rect">
            <a:avLst/>
          </a:prstGeom>
          <a:solidFill>
            <a:srgbClr val="15716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chemeClr val="bg1"/>
                </a:solidFill>
                <a:latin typeface="Arial" panose="020B0604020202020204" pitchFamily="34" charset="0"/>
                <a:cs typeface="Arial" panose="020B0604020202020204" pitchFamily="34" charset="0"/>
              </a:rPr>
              <a:t>Take home message 4: A Multi-pronged Approach is needed</a:t>
            </a:r>
            <a:br>
              <a:rPr lang="en-US" sz="2800" b="1" dirty="0" smtClean="0">
                <a:solidFill>
                  <a:schemeClr val="bg1"/>
                </a:solidFill>
                <a:latin typeface="Arial" panose="020B0604020202020204" pitchFamily="34" charset="0"/>
                <a:cs typeface="Arial" panose="020B0604020202020204" pitchFamily="34" charset="0"/>
              </a:rPr>
            </a:br>
            <a:r>
              <a:rPr lang="en-US" sz="2800" b="1" dirty="0" smtClean="0">
                <a:solidFill>
                  <a:schemeClr val="bg1"/>
                </a:solidFill>
                <a:latin typeface="Arial" panose="020B0604020202020204" pitchFamily="34" charset="0"/>
                <a:cs typeface="Arial" panose="020B0604020202020204" pitchFamily="34" charset="0"/>
              </a:rPr>
              <a:t> </a:t>
            </a:r>
            <a:endParaRPr lang="en-US" sz="2800" b="1" dirty="0">
              <a:solidFill>
                <a:schemeClr val="bg1"/>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223838" y="1914524"/>
            <a:ext cx="11744324" cy="4422909"/>
          </a:xfrm>
        </p:spPr>
        <p:txBody>
          <a:bodyPr>
            <a:noAutofit/>
          </a:bodyPr>
          <a:lstStyle/>
          <a:p>
            <a:pPr>
              <a:lnSpc>
                <a:spcPct val="150000"/>
              </a:lnSpc>
            </a:pPr>
            <a:r>
              <a:rPr lang="en-US" dirty="0" smtClean="0">
                <a:latin typeface="Arial" panose="020B0604020202020204" pitchFamily="34" charset="0"/>
                <a:cs typeface="Arial" panose="020B0604020202020204" pitchFamily="34" charset="0"/>
              </a:rPr>
              <a:t>Large scale screening using symptoms (with/without testing kits)</a:t>
            </a:r>
          </a:p>
          <a:p>
            <a:pPr>
              <a:lnSpc>
                <a:spcPct val="150000"/>
              </a:lnSpc>
            </a:pPr>
            <a:r>
              <a:rPr lang="en-US" dirty="0" smtClean="0">
                <a:latin typeface="Arial" panose="020B0604020202020204" pitchFamily="34" charset="0"/>
                <a:cs typeface="Arial" panose="020B0604020202020204" pitchFamily="34" charset="0"/>
              </a:rPr>
              <a:t>Increase testing capacity</a:t>
            </a:r>
          </a:p>
          <a:p>
            <a:pPr>
              <a:lnSpc>
                <a:spcPct val="150000"/>
              </a:lnSpc>
            </a:pPr>
            <a:r>
              <a:rPr lang="en-US" dirty="0" smtClean="0">
                <a:latin typeface="Arial" panose="020B0604020202020204" pitchFamily="34" charset="0"/>
                <a:cs typeface="Arial" panose="020B0604020202020204" pitchFamily="34" charset="0"/>
              </a:rPr>
              <a:t>Mitigation (social distancing) and home quarantine</a:t>
            </a:r>
          </a:p>
          <a:p>
            <a:pPr>
              <a:lnSpc>
                <a:spcPct val="150000"/>
              </a:lnSpc>
            </a:pPr>
            <a:r>
              <a:rPr lang="en-US" dirty="0" smtClean="0">
                <a:solidFill>
                  <a:srgbClr val="C00000"/>
                </a:solidFill>
                <a:latin typeface="Arial" panose="020B0604020202020204" pitchFamily="34" charset="0"/>
                <a:cs typeface="Arial" panose="020B0604020202020204" pitchFamily="34" charset="0"/>
              </a:rPr>
              <a:t>Centralized quarantine for confirmed and suspected </a:t>
            </a:r>
            <a:r>
              <a:rPr lang="en-US" dirty="0">
                <a:solidFill>
                  <a:srgbClr val="C00000"/>
                </a:solidFill>
                <a:latin typeface="Arial" panose="020B0604020202020204" pitchFamily="34" charset="0"/>
                <a:cs typeface="Arial" panose="020B0604020202020204" pitchFamily="34" charset="0"/>
              </a:rPr>
              <a:t>cases, </a:t>
            </a:r>
            <a:r>
              <a:rPr lang="en-US" dirty="0" smtClean="0">
                <a:solidFill>
                  <a:srgbClr val="C00000"/>
                </a:solidFill>
                <a:latin typeface="Arial" panose="020B0604020202020204" pitchFamily="34" charset="0"/>
                <a:cs typeface="Arial" panose="020B0604020202020204" pitchFamily="34" charset="0"/>
              </a:rPr>
              <a:t>symptomatic cases and close </a:t>
            </a:r>
            <a:r>
              <a:rPr lang="en-US" dirty="0">
                <a:solidFill>
                  <a:srgbClr val="C00000"/>
                </a:solidFill>
                <a:latin typeface="Arial" panose="020B0604020202020204" pitchFamily="34" charset="0"/>
                <a:cs typeface="Arial" panose="020B0604020202020204" pitchFamily="34" charset="0"/>
              </a:rPr>
              <a:t>contacts (</a:t>
            </a:r>
            <a:r>
              <a:rPr lang="en-US" dirty="0" smtClean="0">
                <a:solidFill>
                  <a:srgbClr val="C00000"/>
                </a:solidFill>
                <a:latin typeface="Arial" panose="020B0604020202020204" pitchFamily="34" charset="0"/>
                <a:cs typeface="Arial" panose="020B0604020202020204" pitchFamily="34" charset="0"/>
              </a:rPr>
              <a:t>asymptomatic)</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451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81C6D6-79C7-4477-B371-5E164A8DFCA5}"/>
              </a:ext>
            </a:extLst>
          </p:cNvPr>
          <p:cNvSpPr txBox="1">
            <a:spLocks noGrp="1"/>
          </p:cNvSpPr>
          <p:nvPr>
            <p:ph type="title"/>
          </p:nvPr>
        </p:nvSpPr>
        <p:spPr>
          <a:xfrm>
            <a:off x="0" y="2282358"/>
            <a:ext cx="12191999" cy="2318517"/>
          </a:xfrm>
          <a:prstGeom prst="rect">
            <a:avLst/>
          </a:prstGeom>
          <a:solidFill>
            <a:srgbClr val="15716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3200" b="1" dirty="0" smtClean="0">
                <a:solidFill>
                  <a:schemeClr val="bg1"/>
                </a:solidFill>
                <a:latin typeface="Arial" panose="020B0604020202020204" pitchFamily="34" charset="0"/>
                <a:cs typeface="Arial" panose="020B0604020202020204" pitchFamily="34" charset="0"/>
              </a:rPr>
              <a:t>Epidemiological Characteristics of 25,000+ Lab-Confirmed COVID-19 Cases</a:t>
            </a:r>
            <a:br>
              <a:rPr lang="en-US" sz="3200" b="1" dirty="0" smtClean="0">
                <a:solidFill>
                  <a:schemeClr val="bg1"/>
                </a:solidFill>
                <a:latin typeface="Arial" panose="020B0604020202020204" pitchFamily="34" charset="0"/>
                <a:cs typeface="Arial" panose="020B0604020202020204" pitchFamily="34" charset="0"/>
              </a:rPr>
            </a:br>
            <a:endParaRPr lang="en-US"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27174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03860324"/>
              </p:ext>
            </p:extLst>
          </p:nvPr>
        </p:nvGraphicFramePr>
        <p:xfrm>
          <a:off x="433136" y="67377"/>
          <a:ext cx="11521442" cy="6790622"/>
        </p:xfrm>
        <a:graphic>
          <a:graphicData uri="http://schemas.openxmlformats.org/drawingml/2006/table">
            <a:tbl>
              <a:tblPr firstRow="1" firstCol="1" bandRow="1">
                <a:tableStyleId>{5C22544A-7EE6-4342-B048-85BDC9FD1C3A}</a:tableStyleId>
              </a:tblPr>
              <a:tblGrid>
                <a:gridCol w="2293897">
                  <a:extLst>
                    <a:ext uri="{9D8B030D-6E8A-4147-A177-3AD203B41FA5}">
                      <a16:colId xmlns:a16="http://schemas.microsoft.com/office/drawing/2014/main" val="1691346433"/>
                    </a:ext>
                  </a:extLst>
                </a:gridCol>
                <a:gridCol w="1942642">
                  <a:extLst>
                    <a:ext uri="{9D8B030D-6E8A-4147-A177-3AD203B41FA5}">
                      <a16:colId xmlns:a16="http://schemas.microsoft.com/office/drawing/2014/main" val="2557198569"/>
                    </a:ext>
                  </a:extLst>
                </a:gridCol>
                <a:gridCol w="1700239">
                  <a:extLst>
                    <a:ext uri="{9D8B030D-6E8A-4147-A177-3AD203B41FA5}">
                      <a16:colId xmlns:a16="http://schemas.microsoft.com/office/drawing/2014/main" val="3318363751"/>
                    </a:ext>
                  </a:extLst>
                </a:gridCol>
                <a:gridCol w="2306670">
                  <a:extLst>
                    <a:ext uri="{9D8B030D-6E8A-4147-A177-3AD203B41FA5}">
                      <a16:colId xmlns:a16="http://schemas.microsoft.com/office/drawing/2014/main" val="1827382502"/>
                    </a:ext>
                  </a:extLst>
                </a:gridCol>
                <a:gridCol w="1699383">
                  <a:extLst>
                    <a:ext uri="{9D8B030D-6E8A-4147-A177-3AD203B41FA5}">
                      <a16:colId xmlns:a16="http://schemas.microsoft.com/office/drawing/2014/main" val="2168352318"/>
                    </a:ext>
                  </a:extLst>
                </a:gridCol>
                <a:gridCol w="1578611">
                  <a:extLst>
                    <a:ext uri="{9D8B030D-6E8A-4147-A177-3AD203B41FA5}">
                      <a16:colId xmlns:a16="http://schemas.microsoft.com/office/drawing/2014/main" val="3143164968"/>
                    </a:ext>
                  </a:extLst>
                </a:gridCol>
              </a:tblGrid>
              <a:tr h="771102">
                <a:tc gridSpan="6">
                  <a:txBody>
                    <a:bodyPr/>
                    <a:lstStyle/>
                    <a:p>
                      <a:pPr marL="0" marR="0" algn="l" fontAlgn="ctr">
                        <a:spcBef>
                          <a:spcPts val="0"/>
                        </a:spcBef>
                        <a:spcAft>
                          <a:spcPts val="0"/>
                        </a:spcAft>
                      </a:pPr>
                      <a:r>
                        <a:rPr lang="en-US" sz="1800" kern="100" dirty="0">
                          <a:effectLst/>
                        </a:rPr>
                        <a:t>Table 1. The numbers and proportions (%) of the laboratory-confirmed Covid-19 cases stratified by sex and age in Wuhan from December 8, 2019 to February 18, 2020</a:t>
                      </a:r>
                      <a:endParaRPr lang="en-US" sz="18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14209834"/>
                  </a:ext>
                </a:extLst>
              </a:tr>
              <a:tr h="453837">
                <a:tc>
                  <a:txBody>
                    <a:bodyPr/>
                    <a:lstStyle/>
                    <a:p>
                      <a:pPr marL="0" marR="0" algn="l">
                        <a:spcBef>
                          <a:spcPts val="0"/>
                        </a:spcBef>
                        <a:spcAft>
                          <a:spcPts val="0"/>
                        </a:spcAft>
                      </a:pPr>
                      <a:r>
                        <a:rPr lang="en-US" sz="1800" kern="100" dirty="0">
                          <a:effectLst/>
                        </a:rPr>
                        <a:t>Characteristics</a:t>
                      </a:r>
                      <a:endParaRPr lang="en-US" sz="18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fontAlgn="ctr">
                        <a:spcBef>
                          <a:spcPts val="0"/>
                        </a:spcBef>
                        <a:spcAft>
                          <a:spcPts val="0"/>
                        </a:spcAft>
                      </a:pPr>
                      <a:r>
                        <a:rPr lang="en-US" sz="1800" kern="0" dirty="0">
                          <a:effectLst/>
                        </a:rPr>
                        <a:t>Before January 11</a:t>
                      </a:r>
                      <a:endParaRPr lang="en-US" sz="18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fontAlgn="ctr">
                        <a:spcBef>
                          <a:spcPts val="0"/>
                        </a:spcBef>
                        <a:spcAft>
                          <a:spcPts val="0"/>
                        </a:spcAft>
                      </a:pPr>
                      <a:r>
                        <a:rPr lang="en-US" sz="1800" kern="0">
                          <a:effectLst/>
                        </a:rPr>
                        <a:t>January 11-22</a:t>
                      </a:r>
                      <a:endParaRPr lang="en-US" sz="18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fontAlgn="ctr">
                        <a:spcBef>
                          <a:spcPts val="0"/>
                        </a:spcBef>
                        <a:spcAft>
                          <a:spcPts val="0"/>
                        </a:spcAft>
                      </a:pPr>
                      <a:r>
                        <a:rPr lang="en-US" sz="1800" kern="0">
                          <a:effectLst/>
                        </a:rPr>
                        <a:t> January 23 - February 1</a:t>
                      </a:r>
                      <a:endParaRPr lang="en-US" sz="18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fontAlgn="ctr">
                        <a:spcBef>
                          <a:spcPts val="0"/>
                        </a:spcBef>
                        <a:spcAft>
                          <a:spcPts val="0"/>
                        </a:spcAft>
                      </a:pPr>
                      <a:r>
                        <a:rPr lang="en-US" sz="1800" kern="0">
                          <a:effectLst/>
                        </a:rPr>
                        <a:t> February 2-18</a:t>
                      </a:r>
                      <a:endParaRPr lang="en-US" sz="18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fontAlgn="ctr">
                        <a:spcBef>
                          <a:spcPts val="0"/>
                        </a:spcBef>
                        <a:spcAft>
                          <a:spcPts val="0"/>
                        </a:spcAft>
                      </a:pPr>
                      <a:r>
                        <a:rPr lang="en-US" sz="1800" kern="0">
                          <a:effectLst/>
                        </a:rPr>
                        <a:t>Total</a:t>
                      </a:r>
                      <a:endParaRPr lang="en-US" sz="18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3618697266"/>
                  </a:ext>
                </a:extLst>
              </a:tr>
              <a:tr h="453837">
                <a:tc>
                  <a:txBody>
                    <a:bodyPr/>
                    <a:lstStyle/>
                    <a:p>
                      <a:pPr marL="0" marR="0" algn="just">
                        <a:spcBef>
                          <a:spcPts val="0"/>
                        </a:spcBef>
                        <a:spcAft>
                          <a:spcPts val="0"/>
                        </a:spcAft>
                      </a:pPr>
                      <a:r>
                        <a:rPr lang="en-US" sz="1800" kern="0">
                          <a:effectLst/>
                        </a:rPr>
                        <a:t>Total no.</a:t>
                      </a:r>
                      <a:endParaRPr lang="en-US" sz="18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fontAlgn="ctr">
                        <a:spcBef>
                          <a:spcPts val="0"/>
                        </a:spcBef>
                        <a:spcAft>
                          <a:spcPts val="0"/>
                        </a:spcAft>
                      </a:pPr>
                      <a:r>
                        <a:rPr lang="en-US" sz="1800" kern="100" dirty="0">
                          <a:effectLst/>
                        </a:rPr>
                        <a:t>637</a:t>
                      </a:r>
                      <a:endParaRPr lang="en-US" sz="18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fontAlgn="ctr">
                        <a:spcBef>
                          <a:spcPts val="0"/>
                        </a:spcBef>
                        <a:spcAft>
                          <a:spcPts val="0"/>
                        </a:spcAft>
                      </a:pPr>
                      <a:r>
                        <a:rPr lang="en-US" sz="1800" kern="100" dirty="0">
                          <a:effectLst/>
                        </a:rPr>
                        <a:t>4599</a:t>
                      </a:r>
                      <a:endParaRPr lang="en-US" sz="18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fontAlgn="ctr">
                        <a:spcBef>
                          <a:spcPts val="0"/>
                        </a:spcBef>
                        <a:spcAft>
                          <a:spcPts val="0"/>
                        </a:spcAft>
                      </a:pPr>
                      <a:r>
                        <a:rPr lang="en-US" sz="1800" kern="100">
                          <a:effectLst/>
                        </a:rPr>
                        <a:t>12879</a:t>
                      </a:r>
                      <a:endParaRPr lang="en-US" sz="18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fontAlgn="ctr">
                        <a:spcBef>
                          <a:spcPts val="0"/>
                        </a:spcBef>
                        <a:spcAft>
                          <a:spcPts val="0"/>
                        </a:spcAft>
                      </a:pPr>
                      <a:r>
                        <a:rPr lang="en-US" sz="1800" kern="100">
                          <a:effectLst/>
                        </a:rPr>
                        <a:t>7846</a:t>
                      </a:r>
                      <a:endParaRPr lang="en-US" sz="18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fontAlgn="ctr">
                        <a:spcBef>
                          <a:spcPts val="0"/>
                        </a:spcBef>
                        <a:spcAft>
                          <a:spcPts val="0"/>
                        </a:spcAft>
                      </a:pPr>
                      <a:r>
                        <a:rPr lang="en-US" sz="1800" kern="100">
                          <a:effectLst/>
                        </a:rPr>
                        <a:t>25961</a:t>
                      </a:r>
                      <a:endParaRPr lang="en-US" sz="18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2189360133"/>
                  </a:ext>
                </a:extLst>
              </a:tr>
              <a:tr h="453837">
                <a:tc>
                  <a:txBody>
                    <a:bodyPr/>
                    <a:lstStyle/>
                    <a:p>
                      <a:pPr marL="0" marR="0" algn="l" fontAlgn="ctr">
                        <a:spcBef>
                          <a:spcPts val="0"/>
                        </a:spcBef>
                        <a:spcAft>
                          <a:spcPts val="0"/>
                        </a:spcAft>
                      </a:pPr>
                      <a:r>
                        <a:rPr lang="en-US" sz="1800" kern="0">
                          <a:effectLst/>
                        </a:rPr>
                        <a:t>Sex — no. (%)</a:t>
                      </a:r>
                      <a:endParaRPr lang="en-US" sz="18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800" kern="100">
                          <a:effectLst/>
                        </a:rPr>
                        <a:t> </a:t>
                      </a:r>
                      <a:endParaRPr lang="en-US" sz="18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800" kern="100" dirty="0">
                          <a:effectLst/>
                        </a:rPr>
                        <a:t> </a:t>
                      </a:r>
                      <a:endParaRPr lang="en-US" sz="18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800" kern="100">
                          <a:effectLst/>
                        </a:rPr>
                        <a:t> </a:t>
                      </a:r>
                      <a:endParaRPr lang="en-US" sz="18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800" kern="100">
                          <a:effectLst/>
                        </a:rPr>
                        <a:t> </a:t>
                      </a:r>
                      <a:endParaRPr lang="en-US" sz="18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800" kern="100">
                          <a:effectLst/>
                        </a:rPr>
                        <a:t> </a:t>
                      </a:r>
                      <a:endParaRPr lang="en-US" sz="18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2087024370"/>
                  </a:ext>
                </a:extLst>
              </a:tr>
              <a:tr h="453837">
                <a:tc>
                  <a:txBody>
                    <a:bodyPr/>
                    <a:lstStyle/>
                    <a:p>
                      <a:pPr marL="0" marR="0" indent="179705" algn="l" fontAlgn="ctr">
                        <a:spcBef>
                          <a:spcPts val="0"/>
                        </a:spcBef>
                        <a:spcAft>
                          <a:spcPts val="0"/>
                        </a:spcAft>
                      </a:pPr>
                      <a:r>
                        <a:rPr lang="en-US" sz="1800" kern="0">
                          <a:effectLst/>
                        </a:rPr>
                        <a:t>Male</a:t>
                      </a:r>
                      <a:endParaRPr lang="en-US" sz="18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800" kern="100" dirty="0">
                          <a:effectLst/>
                        </a:rPr>
                        <a:t>334 (52.4)</a:t>
                      </a:r>
                      <a:endParaRPr lang="en-US" sz="18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800" kern="100" dirty="0">
                          <a:effectLst/>
                        </a:rPr>
                        <a:t>2266 (49.3)</a:t>
                      </a:r>
                      <a:endParaRPr lang="en-US" sz="18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800" kern="100">
                          <a:effectLst/>
                        </a:rPr>
                        <a:t>6354 (49.3)</a:t>
                      </a:r>
                      <a:endParaRPr lang="en-US" sz="18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800" kern="100">
                          <a:effectLst/>
                        </a:rPr>
                        <a:t>3952 (50.4)</a:t>
                      </a:r>
                      <a:endParaRPr lang="en-US" sz="18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800" kern="100">
                          <a:effectLst/>
                        </a:rPr>
                        <a:t>12906 (49.7)</a:t>
                      </a:r>
                      <a:endParaRPr lang="en-US" sz="18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858041399"/>
                  </a:ext>
                </a:extLst>
              </a:tr>
              <a:tr h="453837">
                <a:tc>
                  <a:txBody>
                    <a:bodyPr/>
                    <a:lstStyle/>
                    <a:p>
                      <a:pPr marL="0" marR="0" indent="179705" algn="l" fontAlgn="ctr">
                        <a:spcBef>
                          <a:spcPts val="0"/>
                        </a:spcBef>
                        <a:spcAft>
                          <a:spcPts val="0"/>
                        </a:spcAft>
                      </a:pPr>
                      <a:r>
                        <a:rPr lang="en-US" sz="1800" kern="0">
                          <a:effectLst/>
                        </a:rPr>
                        <a:t>Female</a:t>
                      </a:r>
                      <a:endParaRPr lang="en-US" sz="18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800" kern="100">
                          <a:effectLst/>
                        </a:rPr>
                        <a:t>303 (47.6)</a:t>
                      </a:r>
                      <a:endParaRPr lang="en-US" sz="18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800" kern="100" dirty="0">
                          <a:effectLst/>
                        </a:rPr>
                        <a:t>2333 (50.7)</a:t>
                      </a:r>
                      <a:endParaRPr lang="en-US" sz="18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800" kern="100" dirty="0">
                          <a:effectLst/>
                        </a:rPr>
                        <a:t>6525 (50.7)</a:t>
                      </a:r>
                      <a:endParaRPr lang="en-US" sz="18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800" kern="100">
                          <a:effectLst/>
                        </a:rPr>
                        <a:t>3894 (49.6)</a:t>
                      </a:r>
                      <a:endParaRPr lang="en-US" sz="18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800" kern="100">
                          <a:effectLst/>
                        </a:rPr>
                        <a:t>13055 (50.3)</a:t>
                      </a:r>
                      <a:endParaRPr lang="en-US" sz="18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1402412617"/>
                  </a:ext>
                </a:extLst>
              </a:tr>
              <a:tr h="453837">
                <a:tc>
                  <a:txBody>
                    <a:bodyPr/>
                    <a:lstStyle/>
                    <a:p>
                      <a:pPr marL="0" marR="0" algn="l" fontAlgn="ctr">
                        <a:spcBef>
                          <a:spcPts val="0"/>
                        </a:spcBef>
                        <a:spcAft>
                          <a:spcPts val="0"/>
                        </a:spcAft>
                      </a:pPr>
                      <a:r>
                        <a:rPr lang="en-US" sz="1800" kern="0">
                          <a:effectLst/>
                        </a:rPr>
                        <a:t>Median age (IQR) - yr</a:t>
                      </a:r>
                      <a:endParaRPr lang="en-US" sz="18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800" kern="100">
                          <a:effectLst/>
                        </a:rPr>
                        <a:t>60.9 (19.4)</a:t>
                      </a:r>
                      <a:endParaRPr lang="en-US" sz="18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800" kern="100">
                          <a:effectLst/>
                        </a:rPr>
                        <a:t>57.1 (21.3)</a:t>
                      </a:r>
                      <a:endParaRPr lang="en-US" sz="18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800" kern="100" dirty="0">
                          <a:effectLst/>
                        </a:rPr>
                        <a:t>57.2 (22.2)</a:t>
                      </a:r>
                      <a:endParaRPr lang="en-US" sz="18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800" kern="100">
                          <a:effectLst/>
                        </a:rPr>
                        <a:t>56.4 (24.5)</a:t>
                      </a:r>
                      <a:endParaRPr lang="en-US" sz="18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800" kern="100">
                          <a:effectLst/>
                        </a:rPr>
                        <a:t>57.0 (22.7)</a:t>
                      </a:r>
                      <a:endParaRPr lang="en-US" sz="18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3426593688"/>
                  </a:ext>
                </a:extLst>
              </a:tr>
              <a:tr h="453837">
                <a:tc>
                  <a:txBody>
                    <a:bodyPr/>
                    <a:lstStyle/>
                    <a:p>
                      <a:pPr marL="0" marR="0" algn="just" fontAlgn="ctr">
                        <a:spcBef>
                          <a:spcPts val="0"/>
                        </a:spcBef>
                        <a:spcAft>
                          <a:spcPts val="0"/>
                        </a:spcAft>
                      </a:pPr>
                      <a:r>
                        <a:rPr lang="en-US" sz="1800" kern="0">
                          <a:effectLst/>
                        </a:rPr>
                        <a:t>Age group — no. (%)</a:t>
                      </a:r>
                      <a:endParaRPr lang="en-US" sz="18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800" kern="100">
                          <a:effectLst/>
                        </a:rPr>
                        <a:t> </a:t>
                      </a:r>
                      <a:endParaRPr lang="en-US" sz="18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800" kern="100">
                          <a:effectLst/>
                        </a:rPr>
                        <a:t> </a:t>
                      </a:r>
                      <a:endParaRPr lang="en-US" sz="18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800" kern="100" dirty="0">
                          <a:effectLst/>
                        </a:rPr>
                        <a:t> </a:t>
                      </a:r>
                      <a:endParaRPr lang="en-US" sz="18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800" kern="100">
                          <a:effectLst/>
                        </a:rPr>
                        <a:t> </a:t>
                      </a:r>
                      <a:endParaRPr lang="en-US" sz="18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800" kern="100">
                          <a:effectLst/>
                        </a:rPr>
                        <a:t> </a:t>
                      </a:r>
                      <a:endParaRPr lang="en-US" sz="18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2853351589"/>
                  </a:ext>
                </a:extLst>
              </a:tr>
              <a:tr h="453837">
                <a:tc>
                  <a:txBody>
                    <a:bodyPr/>
                    <a:lstStyle/>
                    <a:p>
                      <a:pPr marL="167640" marR="0" indent="0" algn="l" fontAlgn="ctr">
                        <a:spcBef>
                          <a:spcPts val="0"/>
                        </a:spcBef>
                        <a:spcAft>
                          <a:spcPts val="0"/>
                        </a:spcAft>
                      </a:pPr>
                      <a:r>
                        <a:rPr lang="en-US" sz="1800" kern="0">
                          <a:effectLst/>
                        </a:rPr>
                        <a:t>0-19 yr</a:t>
                      </a:r>
                      <a:endParaRPr lang="en-US" sz="18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800" kern="100">
                          <a:effectLst/>
                        </a:rPr>
                        <a:t>2 (0.3)</a:t>
                      </a:r>
                      <a:endParaRPr lang="en-US" sz="18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800" kern="100">
                          <a:effectLst/>
                        </a:rPr>
                        <a:t>16 (0.3)</a:t>
                      </a:r>
                      <a:endParaRPr lang="en-US" sz="18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800" kern="100" dirty="0">
                          <a:effectLst/>
                        </a:rPr>
                        <a:t>79 (0.6)</a:t>
                      </a:r>
                      <a:endParaRPr lang="en-US" sz="18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800" kern="100">
                          <a:effectLst/>
                        </a:rPr>
                        <a:t>193 (2.5)</a:t>
                      </a:r>
                      <a:endParaRPr lang="en-US" sz="18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800" kern="100">
                          <a:effectLst/>
                        </a:rPr>
                        <a:t>290 (1.1)</a:t>
                      </a:r>
                      <a:endParaRPr lang="en-US" sz="18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4125810170"/>
                  </a:ext>
                </a:extLst>
              </a:tr>
              <a:tr h="453837">
                <a:tc>
                  <a:txBody>
                    <a:bodyPr/>
                    <a:lstStyle/>
                    <a:p>
                      <a:pPr marL="167640" marR="0" indent="0" algn="l" fontAlgn="ctr">
                        <a:spcBef>
                          <a:spcPts val="0"/>
                        </a:spcBef>
                        <a:spcAft>
                          <a:spcPts val="0"/>
                        </a:spcAft>
                      </a:pPr>
                      <a:r>
                        <a:rPr lang="en-US" sz="1800" kern="0">
                          <a:effectLst/>
                        </a:rPr>
                        <a:t>20-39 yr</a:t>
                      </a:r>
                      <a:endParaRPr lang="en-US" sz="18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800" kern="100">
                          <a:effectLst/>
                        </a:rPr>
                        <a:t>71 (11.1)</a:t>
                      </a:r>
                      <a:endParaRPr lang="en-US" sz="18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800" kern="100">
                          <a:effectLst/>
                        </a:rPr>
                        <a:t>820 (17.8)</a:t>
                      </a:r>
                      <a:endParaRPr lang="en-US" sz="18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800" kern="100" dirty="0">
                          <a:effectLst/>
                        </a:rPr>
                        <a:t>2235 (17.4)</a:t>
                      </a:r>
                      <a:endParaRPr lang="en-US" sz="18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800" kern="100" dirty="0">
                          <a:effectLst/>
                        </a:rPr>
                        <a:t>1508 (19.2)</a:t>
                      </a:r>
                      <a:endParaRPr lang="en-US" sz="18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800" kern="100">
                          <a:effectLst/>
                        </a:rPr>
                        <a:t>4634 (17.8)</a:t>
                      </a:r>
                      <a:endParaRPr lang="en-US" sz="18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2645102124"/>
                  </a:ext>
                </a:extLst>
              </a:tr>
              <a:tr h="453837">
                <a:tc>
                  <a:txBody>
                    <a:bodyPr/>
                    <a:lstStyle/>
                    <a:p>
                      <a:pPr marL="167640" marR="0" indent="0" algn="l" fontAlgn="ctr">
                        <a:spcBef>
                          <a:spcPts val="0"/>
                        </a:spcBef>
                        <a:spcAft>
                          <a:spcPts val="0"/>
                        </a:spcAft>
                      </a:pPr>
                      <a:r>
                        <a:rPr lang="en-US" sz="1800" kern="0">
                          <a:effectLst/>
                        </a:rPr>
                        <a:t>40-59 yr</a:t>
                      </a:r>
                      <a:endParaRPr lang="en-US" sz="18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800" kern="100">
                          <a:effectLst/>
                        </a:rPr>
                        <a:t>235 (36.9)</a:t>
                      </a:r>
                      <a:endParaRPr lang="en-US" sz="18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800" kern="100">
                          <a:effectLst/>
                        </a:rPr>
                        <a:t>1742 (37.9)</a:t>
                      </a:r>
                      <a:endParaRPr lang="en-US" sz="18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800" kern="100">
                          <a:effectLst/>
                        </a:rPr>
                        <a:t>4929 (38.3)</a:t>
                      </a:r>
                      <a:endParaRPr lang="en-US" sz="18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800" kern="100" dirty="0">
                          <a:effectLst/>
                        </a:rPr>
                        <a:t>2851 (36.3)</a:t>
                      </a:r>
                      <a:endParaRPr lang="en-US" sz="18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800" kern="100">
                          <a:effectLst/>
                        </a:rPr>
                        <a:t>9757 (37.6)</a:t>
                      </a:r>
                      <a:endParaRPr lang="en-US" sz="18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486412261"/>
                  </a:ext>
                </a:extLst>
              </a:tr>
              <a:tr h="453837">
                <a:tc>
                  <a:txBody>
                    <a:bodyPr/>
                    <a:lstStyle/>
                    <a:p>
                      <a:pPr marL="167640" marR="0" indent="0" algn="l" fontAlgn="ctr">
                        <a:spcBef>
                          <a:spcPts val="0"/>
                        </a:spcBef>
                        <a:spcAft>
                          <a:spcPts val="0"/>
                        </a:spcAft>
                      </a:pPr>
                      <a:r>
                        <a:rPr lang="en-US" sz="1800" kern="0">
                          <a:effectLst/>
                        </a:rPr>
                        <a:t>60-79 yr</a:t>
                      </a:r>
                      <a:endParaRPr lang="en-US" sz="18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800" kern="100">
                          <a:effectLst/>
                        </a:rPr>
                        <a:t>287 (45.1)</a:t>
                      </a:r>
                      <a:endParaRPr lang="en-US" sz="18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800" kern="100">
                          <a:effectLst/>
                        </a:rPr>
                        <a:t>1806 (39.3)</a:t>
                      </a:r>
                      <a:endParaRPr lang="en-US" sz="18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800" kern="100">
                          <a:effectLst/>
                        </a:rPr>
                        <a:t>5026 (39.0)</a:t>
                      </a:r>
                      <a:endParaRPr lang="en-US" sz="18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800" kern="100" dirty="0">
                          <a:effectLst/>
                        </a:rPr>
                        <a:t>2826 (36.0)</a:t>
                      </a:r>
                      <a:endParaRPr lang="en-US" sz="18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800" kern="100">
                          <a:effectLst/>
                        </a:rPr>
                        <a:t>9945 (38.3)</a:t>
                      </a:r>
                      <a:endParaRPr lang="en-US" sz="18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2299446609"/>
                  </a:ext>
                </a:extLst>
              </a:tr>
              <a:tr h="453837">
                <a:tc>
                  <a:txBody>
                    <a:bodyPr/>
                    <a:lstStyle/>
                    <a:p>
                      <a:pPr marL="167640" marR="0" indent="0" algn="l" fontAlgn="ctr">
                        <a:spcBef>
                          <a:spcPts val="0"/>
                        </a:spcBef>
                        <a:spcAft>
                          <a:spcPts val="0"/>
                        </a:spcAft>
                      </a:pPr>
                      <a:r>
                        <a:rPr lang="en-US" sz="1800" kern="0">
                          <a:effectLst/>
                        </a:rPr>
                        <a:t>≥80 yr</a:t>
                      </a:r>
                      <a:endParaRPr lang="en-US" sz="18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800" kern="100">
                          <a:effectLst/>
                        </a:rPr>
                        <a:t>42 (6.6)</a:t>
                      </a:r>
                      <a:endParaRPr lang="en-US" sz="18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800" kern="100">
                          <a:effectLst/>
                        </a:rPr>
                        <a:t>215 (4.7)</a:t>
                      </a:r>
                      <a:endParaRPr lang="en-US" sz="18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800" kern="100">
                          <a:effectLst/>
                        </a:rPr>
                        <a:t>610 (4.7)</a:t>
                      </a:r>
                      <a:endParaRPr lang="en-US" sz="18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800" kern="100" dirty="0">
                          <a:effectLst/>
                        </a:rPr>
                        <a:t>468 (6.0)</a:t>
                      </a:r>
                      <a:endParaRPr lang="en-US" sz="18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800" kern="100" dirty="0">
                          <a:effectLst/>
                        </a:rPr>
                        <a:t>1335 (5.1)</a:t>
                      </a:r>
                      <a:endParaRPr lang="en-US" sz="18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3988833983"/>
                  </a:ext>
                </a:extLst>
              </a:tr>
              <a:tr h="573476">
                <a:tc>
                  <a:txBody>
                    <a:bodyPr/>
                    <a:lstStyle/>
                    <a:p>
                      <a:pPr marL="0" marR="0" algn="l" fontAlgn="ctr">
                        <a:spcBef>
                          <a:spcPts val="0"/>
                        </a:spcBef>
                        <a:spcAft>
                          <a:spcPts val="0"/>
                        </a:spcAft>
                      </a:pPr>
                      <a:r>
                        <a:rPr lang="en-US" sz="1800" kern="0">
                          <a:effectLst/>
                        </a:rPr>
                        <a:t>Healthcare workers</a:t>
                      </a:r>
                      <a:r>
                        <a:rPr lang="en-US" sz="1800" kern="0" baseline="30000">
                          <a:effectLst/>
                        </a:rPr>
                        <a:t> </a:t>
                      </a:r>
                      <a:r>
                        <a:rPr lang="en-US" sz="1800" kern="0">
                          <a:effectLst/>
                        </a:rPr>
                        <a:t>— no. (%)</a:t>
                      </a:r>
                      <a:endParaRPr lang="en-US" sz="18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800" kern="100">
                          <a:effectLst/>
                        </a:rPr>
                        <a:t>26 (4.1)</a:t>
                      </a:r>
                      <a:endParaRPr lang="en-US" sz="18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800" kern="100">
                          <a:effectLst/>
                        </a:rPr>
                        <a:t>411 (8.9)</a:t>
                      </a:r>
                      <a:endParaRPr lang="en-US" sz="18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800" kern="100">
                          <a:effectLst/>
                        </a:rPr>
                        <a:t>632 (4.9)</a:t>
                      </a:r>
                      <a:endParaRPr lang="en-US" sz="18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800" kern="100">
                          <a:effectLst/>
                        </a:rPr>
                        <a:t>247 (3.1)</a:t>
                      </a:r>
                      <a:endParaRPr lang="en-US" sz="18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800" kern="100" dirty="0">
                          <a:effectLst/>
                        </a:rPr>
                        <a:t>1316 (5.1)</a:t>
                      </a:r>
                      <a:endParaRPr lang="en-US" sz="18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560417222"/>
                  </a:ext>
                </a:extLst>
              </a:tr>
            </a:tbl>
          </a:graphicData>
        </a:graphic>
      </p:graphicFrame>
      <p:sp>
        <p:nvSpPr>
          <p:cNvPr id="8" name="Rectangle 2"/>
          <p:cNvSpPr>
            <a:spLocks noChangeArrowheads="1"/>
          </p:cNvSpPr>
          <p:nvPr/>
        </p:nvSpPr>
        <p:spPr bwMode="auto">
          <a:xfrm>
            <a:off x="-1457558" y="-521551"/>
            <a:ext cx="14838167" cy="73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4700565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81C6D6-79C7-4477-B371-5E164A8DFCA5}"/>
              </a:ext>
            </a:extLst>
          </p:cNvPr>
          <p:cNvSpPr txBox="1">
            <a:spLocks noGrp="1"/>
          </p:cNvSpPr>
          <p:nvPr>
            <p:ph type="title"/>
          </p:nvPr>
        </p:nvSpPr>
        <p:spPr>
          <a:xfrm>
            <a:off x="0" y="134120"/>
            <a:ext cx="12192000" cy="1097914"/>
          </a:xfrm>
          <a:prstGeom prst="rect">
            <a:avLst/>
          </a:prstGeom>
          <a:solidFill>
            <a:srgbClr val="15716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chemeClr val="bg1"/>
                </a:solidFill>
                <a:latin typeface="Arial" panose="020B0604020202020204" pitchFamily="34" charset="0"/>
                <a:ea typeface="DengXian" panose="02010600030101010101" pitchFamily="2" charset="-122"/>
                <a:cs typeface="Arial" panose="020B0604020202020204" pitchFamily="34" charset="0"/>
              </a:rPr>
              <a:t>Attack Rate Per Day By Age</a:t>
            </a:r>
            <a:endParaRPr lang="en-US" sz="2800" b="1" dirty="0">
              <a:solidFill>
                <a:schemeClr val="bg1"/>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stretch>
            <a:fillRect/>
          </a:stretch>
        </p:blipFill>
        <p:spPr>
          <a:xfrm>
            <a:off x="2088683" y="1330140"/>
            <a:ext cx="8162221" cy="5527860"/>
          </a:xfrm>
          <a:prstGeom prst="rect">
            <a:avLst/>
          </a:prstGeom>
        </p:spPr>
      </p:pic>
    </p:spTree>
    <p:extLst>
      <p:ext uri="{BB962C8B-B14F-4D97-AF65-F5344CB8AC3E}">
        <p14:creationId xmlns:p14="http://schemas.microsoft.com/office/powerpoint/2010/main" val="2295107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790700" y="1322416"/>
            <a:ext cx="7734300" cy="5112782"/>
          </a:xfrm>
          <a:prstGeom prst="rect">
            <a:avLst/>
          </a:prstGeom>
        </p:spPr>
      </p:pic>
      <p:sp>
        <p:nvSpPr>
          <p:cNvPr id="7" name="Title 1">
            <a:extLst>
              <a:ext uri="{FF2B5EF4-FFF2-40B4-BE49-F238E27FC236}">
                <a16:creationId xmlns:a16="http://schemas.microsoft.com/office/drawing/2014/main" id="{5B81C6D6-79C7-4477-B371-5E164A8DFCA5}"/>
              </a:ext>
            </a:extLst>
          </p:cNvPr>
          <p:cNvSpPr txBox="1">
            <a:spLocks noGrp="1"/>
          </p:cNvSpPr>
          <p:nvPr>
            <p:ph type="title"/>
          </p:nvPr>
        </p:nvSpPr>
        <p:spPr>
          <a:xfrm>
            <a:off x="0" y="134120"/>
            <a:ext cx="12192000" cy="1097914"/>
          </a:xfrm>
          <a:prstGeom prst="rect">
            <a:avLst/>
          </a:prstGeom>
          <a:solidFill>
            <a:srgbClr val="15716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chemeClr val="bg1"/>
                </a:solidFill>
                <a:latin typeface="Arial" panose="020B0604020202020204" pitchFamily="34" charset="0"/>
                <a:ea typeface="DengXian" panose="02010600030101010101" pitchFamily="2" charset="-122"/>
                <a:cs typeface="Arial" panose="020B0604020202020204" pitchFamily="34" charset="0"/>
              </a:rPr>
              <a:t>Attack Rate Per Day By Gender and Local Healthcare Workers</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4142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B81C6D6-79C7-4477-B371-5E164A8DFCA5}"/>
              </a:ext>
            </a:extLst>
          </p:cNvPr>
          <p:cNvSpPr txBox="1">
            <a:spLocks noGrp="1"/>
          </p:cNvSpPr>
          <p:nvPr>
            <p:ph type="title"/>
          </p:nvPr>
        </p:nvSpPr>
        <p:spPr>
          <a:xfrm>
            <a:off x="-1" y="76178"/>
            <a:ext cx="11991975" cy="1135809"/>
          </a:xfrm>
          <a:prstGeom prst="rect">
            <a:avLst/>
          </a:prstGeom>
          <a:solidFill>
            <a:srgbClr val="15716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prstClr val="white">
                    <a:lumMod val="95000"/>
                  </a:prstClr>
                </a:solidFill>
                <a:latin typeface="Arial"/>
                <a:cs typeface="Arial"/>
              </a:rPr>
              <a:t>Stock Market</a:t>
            </a:r>
            <a:endParaRPr lang="en-US" sz="3200" b="1" dirty="0">
              <a:solidFill>
                <a:prstClr val="white">
                  <a:lumMod val="95000"/>
                </a:prstClr>
              </a:solidFill>
              <a:latin typeface="Arial"/>
              <a:cs typeface="Aria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7748" y="1867301"/>
            <a:ext cx="4064226" cy="4278429"/>
          </a:xfrm>
          <a:prstGeom prst="rect">
            <a:avLst/>
          </a:prstGeom>
        </p:spPr>
      </p:pic>
      <p:pic>
        <p:nvPicPr>
          <p:cNvPr id="6" name="Picture 5"/>
          <p:cNvPicPr>
            <a:picLocks noChangeAspect="1"/>
          </p:cNvPicPr>
          <p:nvPr/>
        </p:nvPicPr>
        <p:blipFill>
          <a:blip r:embed="rId3"/>
          <a:stretch>
            <a:fillRect/>
          </a:stretch>
        </p:blipFill>
        <p:spPr>
          <a:xfrm>
            <a:off x="1" y="1582064"/>
            <a:ext cx="7806088" cy="4848902"/>
          </a:xfrm>
          <a:prstGeom prst="rect">
            <a:avLst/>
          </a:prstGeom>
        </p:spPr>
      </p:pic>
    </p:spTree>
    <p:extLst>
      <p:ext uri="{BB962C8B-B14F-4D97-AF65-F5344CB8AC3E}">
        <p14:creationId xmlns:p14="http://schemas.microsoft.com/office/powerpoint/2010/main" val="35143117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81C6D6-79C7-4477-B371-5E164A8DFCA5}"/>
              </a:ext>
            </a:extLst>
          </p:cNvPr>
          <p:cNvSpPr txBox="1">
            <a:spLocks noGrp="1"/>
          </p:cNvSpPr>
          <p:nvPr>
            <p:ph type="title"/>
          </p:nvPr>
        </p:nvSpPr>
        <p:spPr>
          <a:xfrm>
            <a:off x="0" y="134120"/>
            <a:ext cx="12192000" cy="1097914"/>
          </a:xfrm>
          <a:prstGeom prst="rect">
            <a:avLst/>
          </a:prstGeom>
          <a:solidFill>
            <a:srgbClr val="15716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chemeClr val="bg1"/>
                </a:solidFill>
                <a:latin typeface="Arial" panose="020B0604020202020204" pitchFamily="34" charset="0"/>
                <a:ea typeface="DengXian" panose="02010600030101010101" pitchFamily="2" charset="-122"/>
                <a:cs typeface="Arial" panose="020B0604020202020204" pitchFamily="34" charset="0"/>
              </a:rPr>
              <a:t>Attack Rate Per Day By Children Age</a:t>
            </a:r>
            <a:endParaRPr lang="en-US" sz="2800" b="1" dirty="0">
              <a:solidFill>
                <a:schemeClr val="bg1"/>
              </a:solidFill>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2"/>
          <a:stretch>
            <a:fillRect/>
          </a:stretch>
        </p:blipFill>
        <p:spPr>
          <a:xfrm>
            <a:off x="1588169" y="1480708"/>
            <a:ext cx="8662735" cy="5377291"/>
          </a:xfrm>
          <a:prstGeom prst="rect">
            <a:avLst/>
          </a:prstGeom>
        </p:spPr>
      </p:pic>
    </p:spTree>
    <p:extLst>
      <p:ext uri="{BB962C8B-B14F-4D97-AF65-F5344CB8AC3E}">
        <p14:creationId xmlns:p14="http://schemas.microsoft.com/office/powerpoint/2010/main" val="24102134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81C6D6-79C7-4477-B371-5E164A8DFCA5}"/>
              </a:ext>
            </a:extLst>
          </p:cNvPr>
          <p:cNvSpPr txBox="1">
            <a:spLocks noGrp="1"/>
          </p:cNvSpPr>
          <p:nvPr>
            <p:ph type="title"/>
          </p:nvPr>
        </p:nvSpPr>
        <p:spPr>
          <a:xfrm>
            <a:off x="0" y="134120"/>
            <a:ext cx="12192000" cy="1097914"/>
          </a:xfrm>
          <a:prstGeom prst="rect">
            <a:avLst/>
          </a:prstGeom>
          <a:solidFill>
            <a:srgbClr val="15716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chemeClr val="bg1"/>
                </a:solidFill>
                <a:latin typeface="Arial" panose="020B0604020202020204" pitchFamily="34" charset="0"/>
                <a:cs typeface="Arial" panose="020B0604020202020204" pitchFamily="34" charset="0"/>
              </a:rPr>
              <a:t>Take home message </a:t>
            </a:r>
            <a:r>
              <a:rPr lang="en-US" sz="2800" b="1" dirty="0" smtClean="0">
                <a:solidFill>
                  <a:schemeClr val="bg1"/>
                </a:solidFill>
                <a:latin typeface="Arial" panose="020B0604020202020204" pitchFamily="34" charset="0"/>
                <a:cs typeface="Arial" panose="020B0604020202020204" pitchFamily="34" charset="0"/>
              </a:rPr>
              <a:t>#5: </a:t>
            </a:r>
            <a:r>
              <a:rPr lang="en-US" sz="2800" b="1" dirty="0" smtClean="0">
                <a:solidFill>
                  <a:schemeClr val="bg1"/>
                </a:solidFill>
                <a:latin typeface="Arial" panose="020B0604020202020204" pitchFamily="34" charset="0"/>
                <a:cs typeface="Arial" panose="020B0604020202020204" pitchFamily="34" charset="0"/>
              </a:rPr>
              <a:t>Protect the Four Vulnerable Groups </a:t>
            </a:r>
            <a:endParaRPr lang="en-US" sz="2800" b="1" dirty="0">
              <a:solidFill>
                <a:schemeClr val="bg1"/>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110837" y="1683615"/>
            <a:ext cx="11744324" cy="4883439"/>
          </a:xfrm>
        </p:spPr>
        <p:txBody>
          <a:bodyPr>
            <a:noAutofit/>
          </a:bodyPr>
          <a:lstStyle/>
          <a:p>
            <a:r>
              <a:rPr lang="en-US" dirty="0">
                <a:latin typeface="Arial" panose="020B0604020202020204" pitchFamily="34" charset="0"/>
                <a:cs typeface="Arial" panose="020B0604020202020204" pitchFamily="34" charset="0"/>
              </a:rPr>
              <a:t>Healthcare </a:t>
            </a:r>
            <a:r>
              <a:rPr lang="en-US" dirty="0" smtClean="0">
                <a:latin typeface="Arial" panose="020B0604020202020204" pitchFamily="34" charset="0"/>
                <a:cs typeface="Arial" panose="020B0604020202020204" pitchFamily="34" charset="0"/>
              </a:rPr>
              <a:t>workers are at a much higher risk of being infected, especially in the absence of protection.</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a:t>
            </a:r>
            <a:r>
              <a:rPr lang="en-US" dirty="0" smtClean="0">
                <a:latin typeface="Arial" panose="020B0604020202020204" pitchFamily="34" charset="0"/>
                <a:cs typeface="Arial" panose="020B0604020202020204" pitchFamily="34" charset="0"/>
              </a:rPr>
              <a:t>lderly </a:t>
            </a:r>
            <a:r>
              <a:rPr lang="en-US" dirty="0">
                <a:latin typeface="Arial" panose="020B0604020202020204" pitchFamily="34" charset="0"/>
                <a:cs typeface="Arial" panose="020B0604020202020204" pitchFamily="34" charset="0"/>
              </a:rPr>
              <a:t>people are at a much higher risk of being infected. </a:t>
            </a:r>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lvl="0"/>
            <a:r>
              <a:rPr lang="en-US" dirty="0">
                <a:solidFill>
                  <a:prstClr val="black"/>
                </a:solidFill>
                <a:latin typeface="Arial" panose="020B0604020202020204" pitchFamily="34" charset="0"/>
                <a:cs typeface="Arial" panose="020B0604020202020204" pitchFamily="34" charset="0"/>
              </a:rPr>
              <a:t>Family members and close contacts of confirmed and suspected cases and close contacts are at a higher risk of being </a:t>
            </a:r>
            <a:r>
              <a:rPr lang="en-US" dirty="0" smtClean="0">
                <a:solidFill>
                  <a:prstClr val="black"/>
                </a:solidFill>
                <a:latin typeface="Arial" panose="020B0604020202020204" pitchFamily="34" charset="0"/>
                <a:cs typeface="Arial" panose="020B0604020202020204" pitchFamily="34" charset="0"/>
              </a:rPr>
              <a:t>infected</a:t>
            </a:r>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Children's infection risk is much lower than adults, but the risk increased with </a:t>
            </a:r>
            <a:r>
              <a:rPr lang="en-US" dirty="0" smtClean="0">
                <a:latin typeface="Arial" panose="020B0604020202020204" pitchFamily="34" charset="0"/>
                <a:cs typeface="Arial" panose="020B0604020202020204" pitchFamily="34" charset="0"/>
              </a:rPr>
              <a:t>time periods.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466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81C6D6-79C7-4477-B371-5E164A8DFCA5}"/>
              </a:ext>
            </a:extLst>
          </p:cNvPr>
          <p:cNvSpPr txBox="1">
            <a:spLocks noGrp="1"/>
          </p:cNvSpPr>
          <p:nvPr>
            <p:ph type="title"/>
          </p:nvPr>
        </p:nvSpPr>
        <p:spPr>
          <a:xfrm>
            <a:off x="0" y="134120"/>
            <a:ext cx="12192000" cy="1097914"/>
          </a:xfrm>
          <a:prstGeom prst="rect">
            <a:avLst/>
          </a:prstGeom>
          <a:solidFill>
            <a:srgbClr val="15716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chemeClr val="bg1"/>
                </a:solidFill>
                <a:latin typeface="Arial" panose="020B0604020202020204" pitchFamily="34" charset="0"/>
                <a:cs typeface="Arial" panose="020B0604020202020204" pitchFamily="34" charset="0"/>
              </a:rPr>
              <a:t>Centralized Quarantine is Happening in the State of Georgia!</a:t>
            </a:r>
            <a:endParaRPr lang="en-US" sz="2800" b="1"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120073" y="1384439"/>
            <a:ext cx="11924145" cy="5385816"/>
          </a:xfrm>
          <a:prstGeom prst="rect">
            <a:avLst/>
          </a:prstGeom>
        </p:spPr>
      </p:pic>
      <p:sp>
        <p:nvSpPr>
          <p:cNvPr id="4" name="TextBox 3"/>
          <p:cNvSpPr txBox="1"/>
          <p:nvPr/>
        </p:nvSpPr>
        <p:spPr>
          <a:xfrm>
            <a:off x="9818255" y="2660073"/>
            <a:ext cx="2253672" cy="400110"/>
          </a:xfrm>
          <a:prstGeom prst="rect">
            <a:avLst/>
          </a:prstGeom>
          <a:noFill/>
        </p:spPr>
        <p:txBody>
          <a:bodyPr wrap="square" rtlCol="0">
            <a:spAutoFit/>
          </a:bodyPr>
          <a:lstStyle/>
          <a:p>
            <a:r>
              <a:rPr lang="en-US" sz="2000" b="1" dirty="0" smtClean="0">
                <a:solidFill>
                  <a:srgbClr val="0070C0"/>
                </a:solidFill>
                <a:latin typeface="Arial" panose="020B0604020202020204" pitchFamily="34" charset="0"/>
                <a:cs typeface="Arial" panose="020B0604020202020204" pitchFamily="34" charset="0"/>
              </a:rPr>
              <a:t>March 12, 2020</a:t>
            </a:r>
            <a:endParaRPr lang="en-US" sz="2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07381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81C6D6-79C7-4477-B371-5E164A8DFCA5}"/>
              </a:ext>
            </a:extLst>
          </p:cNvPr>
          <p:cNvSpPr txBox="1">
            <a:spLocks noGrp="1"/>
          </p:cNvSpPr>
          <p:nvPr>
            <p:ph type="title"/>
          </p:nvPr>
        </p:nvSpPr>
        <p:spPr>
          <a:xfrm>
            <a:off x="0" y="134120"/>
            <a:ext cx="12192000" cy="1097914"/>
          </a:xfrm>
          <a:prstGeom prst="rect">
            <a:avLst/>
          </a:prstGeom>
          <a:solidFill>
            <a:srgbClr val="15716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chemeClr val="bg1"/>
                </a:solidFill>
                <a:latin typeface="Arial" panose="020B0604020202020204" pitchFamily="34" charset="0"/>
                <a:cs typeface="Arial" panose="020B0604020202020204" pitchFamily="34" charset="0"/>
              </a:rPr>
              <a:t>Centralized Quarantine is Happening in </a:t>
            </a:r>
            <a:r>
              <a:rPr lang="en-US" sz="2800" b="1" dirty="0" smtClean="0">
                <a:solidFill>
                  <a:schemeClr val="bg1"/>
                </a:solidFill>
                <a:latin typeface="Arial" panose="020B0604020202020204" pitchFamily="34" charset="0"/>
                <a:cs typeface="Arial" panose="020B0604020202020204" pitchFamily="34" charset="0"/>
              </a:rPr>
              <a:t>the </a:t>
            </a:r>
            <a:r>
              <a:rPr lang="en-US" sz="2800" b="1" dirty="0" smtClean="0">
                <a:solidFill>
                  <a:schemeClr val="bg1"/>
                </a:solidFill>
                <a:latin typeface="Arial" panose="020B0604020202020204" pitchFamily="34" charset="0"/>
                <a:cs typeface="Arial" panose="020B0604020202020204" pitchFamily="34" charset="0"/>
              </a:rPr>
              <a:t>State </a:t>
            </a:r>
            <a:r>
              <a:rPr lang="en-US" sz="2800" b="1" dirty="0" smtClean="0">
                <a:solidFill>
                  <a:schemeClr val="bg1"/>
                </a:solidFill>
                <a:latin typeface="Arial" panose="020B0604020202020204" pitchFamily="34" charset="0"/>
                <a:cs typeface="Arial" panose="020B0604020202020204" pitchFamily="34" charset="0"/>
              </a:rPr>
              <a:t>of Georgia!</a:t>
            </a:r>
            <a:endParaRPr lang="en-US" sz="2800" b="1"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120073" y="1384439"/>
            <a:ext cx="11924145" cy="5385816"/>
          </a:xfrm>
          <a:prstGeom prst="rect">
            <a:avLst/>
          </a:prstGeom>
        </p:spPr>
      </p:pic>
      <p:sp>
        <p:nvSpPr>
          <p:cNvPr id="4" name="TextBox 3"/>
          <p:cNvSpPr txBox="1"/>
          <p:nvPr/>
        </p:nvSpPr>
        <p:spPr>
          <a:xfrm>
            <a:off x="9818255" y="2660073"/>
            <a:ext cx="2253672" cy="400110"/>
          </a:xfrm>
          <a:prstGeom prst="rect">
            <a:avLst/>
          </a:prstGeom>
          <a:noFill/>
        </p:spPr>
        <p:txBody>
          <a:bodyPr wrap="square" rtlCol="0">
            <a:spAutoFit/>
          </a:bodyPr>
          <a:lstStyle/>
          <a:p>
            <a:r>
              <a:rPr lang="en-US" sz="2000" b="1" dirty="0" smtClean="0">
                <a:solidFill>
                  <a:srgbClr val="0070C0"/>
                </a:solidFill>
                <a:latin typeface="Arial" panose="020B0604020202020204" pitchFamily="34" charset="0"/>
                <a:cs typeface="Arial" panose="020B0604020202020204" pitchFamily="34" charset="0"/>
              </a:rPr>
              <a:t>March 12, 2020</a:t>
            </a:r>
            <a:endParaRPr lang="en-US" sz="2000" b="1" dirty="0">
              <a:solidFill>
                <a:srgbClr val="0070C0"/>
              </a:solidFill>
              <a:latin typeface="Arial" panose="020B0604020202020204" pitchFamily="34" charset="0"/>
              <a:cs typeface="Arial" panose="020B0604020202020204" pitchFamily="34" charset="0"/>
            </a:endParaRPr>
          </a:p>
        </p:txBody>
      </p:sp>
      <p:grpSp>
        <p:nvGrpSpPr>
          <p:cNvPr id="9" name="Group 8"/>
          <p:cNvGrpSpPr/>
          <p:nvPr/>
        </p:nvGrpSpPr>
        <p:grpSpPr>
          <a:xfrm>
            <a:off x="1514763" y="3809769"/>
            <a:ext cx="8894618" cy="2004291"/>
            <a:chOff x="1514763" y="3809769"/>
            <a:chExt cx="8894618" cy="2004291"/>
          </a:xfrm>
        </p:grpSpPr>
        <p:sp>
          <p:nvSpPr>
            <p:cNvPr id="6" name="Rectangle 5"/>
            <p:cNvSpPr/>
            <p:nvPr/>
          </p:nvSpPr>
          <p:spPr>
            <a:xfrm>
              <a:off x="1514763" y="3809769"/>
              <a:ext cx="8894618" cy="2004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01090" y="4062985"/>
              <a:ext cx="8451273" cy="1384995"/>
            </a:xfrm>
            <a:prstGeom prst="rect">
              <a:avLst/>
            </a:prstGeom>
            <a:noFill/>
          </p:spPr>
          <p:txBody>
            <a:bodyPr wrap="square" rtlCol="0">
              <a:spAutoFit/>
            </a:bodyPr>
            <a:lstStyle/>
            <a:p>
              <a:r>
                <a:rPr lang="en-US" sz="2800" b="1" dirty="0" smtClean="0">
                  <a:solidFill>
                    <a:schemeClr val="bg1"/>
                  </a:solidFill>
                  <a:latin typeface="Arial" panose="020B0604020202020204" pitchFamily="34" charset="0"/>
                  <a:cs typeface="Arial" panose="020B0604020202020204" pitchFamily="34" charset="0"/>
                </a:rPr>
                <a:t>The State of Georgia has </a:t>
              </a:r>
              <a:r>
                <a:rPr lang="en-US" sz="2800" b="1" dirty="0">
                  <a:solidFill>
                    <a:schemeClr val="bg1"/>
                  </a:solidFill>
                  <a:latin typeface="Arial" panose="020B0604020202020204" pitchFamily="34" charset="0"/>
                  <a:cs typeface="Arial" panose="020B0604020202020204" pitchFamily="34" charset="0"/>
                </a:rPr>
                <a:t>quarantined the first </a:t>
              </a:r>
              <a:r>
                <a:rPr lang="en-US" sz="2800" b="1" dirty="0" smtClean="0">
                  <a:solidFill>
                    <a:schemeClr val="bg1"/>
                  </a:solidFill>
                  <a:latin typeface="Arial" panose="020B0604020202020204" pitchFamily="34" charset="0"/>
                  <a:cs typeface="Arial" panose="020B0604020202020204" pitchFamily="34" charset="0"/>
                </a:rPr>
                <a:t>COVID-19 </a:t>
              </a:r>
              <a:r>
                <a:rPr lang="en-US" sz="2800" b="1" dirty="0">
                  <a:solidFill>
                    <a:schemeClr val="bg1"/>
                  </a:solidFill>
                  <a:latin typeface="Arial" panose="020B0604020202020204" pitchFamily="34" charset="0"/>
                  <a:cs typeface="Arial" panose="020B0604020202020204" pitchFamily="34" charset="0"/>
                </a:rPr>
                <a:t>patient in a state park which has a site with 7 emergency mobile </a:t>
              </a:r>
              <a:r>
                <a:rPr lang="en-US" sz="2800" b="1" dirty="0" smtClean="0">
                  <a:solidFill>
                    <a:schemeClr val="bg1"/>
                  </a:solidFill>
                  <a:latin typeface="Arial" panose="020B0604020202020204" pitchFamily="34" charset="0"/>
                  <a:cs typeface="Arial" panose="020B0604020202020204" pitchFamily="34" charset="0"/>
                </a:rPr>
                <a:t>units.</a:t>
              </a:r>
              <a:endParaRPr lang="en-US" sz="2800"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80650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81C6D6-79C7-4477-B371-5E164A8DFCA5}"/>
              </a:ext>
            </a:extLst>
          </p:cNvPr>
          <p:cNvSpPr txBox="1">
            <a:spLocks noGrp="1"/>
          </p:cNvSpPr>
          <p:nvPr>
            <p:ph type="title"/>
          </p:nvPr>
        </p:nvSpPr>
        <p:spPr>
          <a:xfrm>
            <a:off x="0" y="134120"/>
            <a:ext cx="12192000" cy="854171"/>
          </a:xfrm>
          <a:prstGeom prst="rect">
            <a:avLst/>
          </a:prstGeom>
          <a:solidFill>
            <a:srgbClr val="15716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chemeClr val="bg1"/>
                </a:solidFill>
                <a:latin typeface="Arial" panose="020B0604020202020204" pitchFamily="34" charset="0"/>
                <a:cs typeface="Arial" panose="020B0604020202020204" pitchFamily="34" charset="0"/>
              </a:rPr>
              <a:t>New York Times, March 13, 2020</a:t>
            </a:r>
            <a:endParaRPr lang="en-US" sz="2800" b="1" dirty="0">
              <a:solidFill>
                <a:schemeClr val="bg1"/>
              </a:solidFill>
              <a:latin typeface="Arial" panose="020B0604020202020204" pitchFamily="34" charset="0"/>
              <a:cs typeface="Arial" panose="020B0604020202020204" pitchFamily="34" charset="0"/>
            </a:endParaRPr>
          </a:p>
        </p:txBody>
      </p:sp>
      <p:pic>
        <p:nvPicPr>
          <p:cNvPr id="3" name="Content Placeholder 2"/>
          <p:cNvPicPr>
            <a:picLocks noGrp="1" noChangeAspect="1"/>
          </p:cNvPicPr>
          <p:nvPr>
            <p:ph idx="1"/>
          </p:nvPr>
        </p:nvPicPr>
        <p:blipFill>
          <a:blip r:embed="rId2"/>
          <a:stretch>
            <a:fillRect/>
          </a:stretch>
        </p:blipFill>
        <p:spPr>
          <a:xfrm>
            <a:off x="0" y="988291"/>
            <a:ext cx="9473954" cy="4529184"/>
          </a:xfrm>
          <a:prstGeom prst="rect">
            <a:avLst/>
          </a:prstGeom>
        </p:spPr>
      </p:pic>
      <p:pic>
        <p:nvPicPr>
          <p:cNvPr id="4" name="Picture 3"/>
          <p:cNvPicPr>
            <a:picLocks noChangeAspect="1"/>
          </p:cNvPicPr>
          <p:nvPr/>
        </p:nvPicPr>
        <p:blipFill>
          <a:blip r:embed="rId3"/>
          <a:stretch>
            <a:fillRect/>
          </a:stretch>
        </p:blipFill>
        <p:spPr>
          <a:xfrm>
            <a:off x="8052236" y="4627418"/>
            <a:ext cx="3880523" cy="2230582"/>
          </a:xfrm>
          <a:prstGeom prst="rect">
            <a:avLst/>
          </a:prstGeom>
        </p:spPr>
      </p:pic>
      <p:sp>
        <p:nvSpPr>
          <p:cNvPr id="5" name="TextBox 4"/>
          <p:cNvSpPr txBox="1"/>
          <p:nvPr/>
        </p:nvSpPr>
        <p:spPr>
          <a:xfrm>
            <a:off x="295564" y="5495240"/>
            <a:ext cx="8035636" cy="1384995"/>
          </a:xfrm>
          <a:prstGeom prst="rect">
            <a:avLst/>
          </a:prstGeom>
          <a:noFill/>
        </p:spPr>
        <p:txBody>
          <a:bodyPr wrap="square" rtlCol="0">
            <a:spAutoFit/>
          </a:bodyPr>
          <a:lstStyle/>
          <a:p>
            <a:r>
              <a:rPr lang="en-US" sz="2800" b="1" dirty="0" smtClean="0">
                <a:solidFill>
                  <a:srgbClr val="0070C0"/>
                </a:solidFill>
                <a:latin typeface="Arial" panose="020B0604020202020204" pitchFamily="34" charset="0"/>
                <a:cs typeface="Arial" panose="020B0604020202020204" pitchFamily="34" charset="0"/>
              </a:rPr>
              <a:t>They were infected before Feb 2 (lack of proper protection). The situation has been much better since Feb 2.</a:t>
            </a:r>
            <a:endParaRPr lang="en-US" sz="28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7000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81C6D6-79C7-4477-B371-5E164A8DFCA5}"/>
              </a:ext>
            </a:extLst>
          </p:cNvPr>
          <p:cNvSpPr txBox="1">
            <a:spLocks noGrp="1"/>
          </p:cNvSpPr>
          <p:nvPr>
            <p:ph type="title"/>
          </p:nvPr>
        </p:nvSpPr>
        <p:spPr>
          <a:xfrm>
            <a:off x="0" y="134120"/>
            <a:ext cx="12192000" cy="1097914"/>
          </a:xfrm>
          <a:prstGeom prst="rect">
            <a:avLst/>
          </a:prstGeom>
          <a:solidFill>
            <a:srgbClr val="15716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chemeClr val="bg1"/>
                </a:solidFill>
                <a:latin typeface="Arial" panose="020B0604020202020204" pitchFamily="34" charset="0"/>
                <a:ea typeface="DengXian" panose="02010600030101010101" pitchFamily="2" charset="-122"/>
                <a:cs typeface="Arial" panose="020B0604020202020204" pitchFamily="34" charset="0"/>
              </a:rPr>
              <a:t>Our healthcare </a:t>
            </a:r>
            <a:r>
              <a:rPr lang="en-US" sz="3200" b="1" dirty="0">
                <a:solidFill>
                  <a:schemeClr val="bg1"/>
                </a:solidFill>
                <a:latin typeface="Arial" panose="020B0604020202020204" pitchFamily="34" charset="0"/>
                <a:ea typeface="DengXian" panose="02010600030101010101" pitchFamily="2" charset="-122"/>
                <a:cs typeface="Arial" panose="020B0604020202020204" pitchFamily="34" charset="0"/>
              </a:rPr>
              <a:t>w</a:t>
            </a:r>
            <a:r>
              <a:rPr lang="en-US" sz="3200" b="1" dirty="0" smtClean="0">
                <a:solidFill>
                  <a:schemeClr val="bg1"/>
                </a:solidFill>
                <a:latin typeface="Arial" panose="020B0604020202020204" pitchFamily="34" charset="0"/>
                <a:ea typeface="DengXian" panose="02010600030101010101" pitchFamily="2" charset="-122"/>
                <a:cs typeface="Arial" panose="020B0604020202020204" pitchFamily="34" charset="0"/>
              </a:rPr>
              <a:t>orkers do not seem properly protected</a:t>
            </a:r>
            <a:endParaRPr lang="en-US" sz="3200" b="1" dirty="0">
              <a:solidFill>
                <a:schemeClr val="bg1"/>
              </a:solidFill>
              <a:latin typeface="Arial" panose="020B0604020202020204" pitchFamily="34" charset="0"/>
              <a:cs typeface="Arial" panose="020B0604020202020204" pitchFamily="34" charset="0"/>
            </a:endParaRPr>
          </a:p>
        </p:txBody>
      </p:sp>
      <p:pic>
        <p:nvPicPr>
          <p:cNvPr id="2050" name="Picture 2" descr="https://s.abcnews.com/images/US/Virus_Outbreak_US_200311_hpMain_20200311-023804_16x9_99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60289" y="1400752"/>
            <a:ext cx="6703420" cy="37706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4036" y="5440219"/>
            <a:ext cx="11877964" cy="1384995"/>
          </a:xfrm>
          <a:prstGeom prst="rect">
            <a:avLst/>
          </a:prstGeom>
          <a:noFill/>
        </p:spPr>
        <p:txBody>
          <a:bodyPr wrap="square" rtlCol="0">
            <a:spAutoFit/>
          </a:bodyPr>
          <a:lstStyle/>
          <a:p>
            <a:r>
              <a:rPr lang="en-US" sz="2800" b="1" dirty="0" smtClean="0">
                <a:solidFill>
                  <a:srgbClr val="0070C0"/>
                </a:solidFill>
                <a:latin typeface="Arial" panose="020B0604020202020204" pitchFamily="34" charset="0"/>
                <a:cs typeface="Arial" panose="020B0604020202020204" pitchFamily="34" charset="0"/>
              </a:rPr>
              <a:t>ABC News: Kirkland </a:t>
            </a:r>
            <a:r>
              <a:rPr lang="en-US" sz="2800" b="1" dirty="0">
                <a:solidFill>
                  <a:srgbClr val="0070C0"/>
                </a:solidFill>
                <a:latin typeface="Arial" panose="020B0604020202020204" pitchFamily="34" charset="0"/>
                <a:cs typeface="Arial" panose="020B0604020202020204" pitchFamily="34" charset="0"/>
              </a:rPr>
              <a:t>Fire and Rescue ambulance workers walk back to a vehicle after a patient was loaded into an ambulance, Tuesday, March 10, 2020, at the Life Care Center in Kirkland, Wash., </a:t>
            </a:r>
          </a:p>
        </p:txBody>
      </p:sp>
      <p:sp>
        <p:nvSpPr>
          <p:cNvPr id="2" name="TextBox 1"/>
          <p:cNvSpPr txBox="1"/>
          <p:nvPr/>
        </p:nvSpPr>
        <p:spPr>
          <a:xfrm>
            <a:off x="9042401" y="1500827"/>
            <a:ext cx="3020290" cy="3785652"/>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No protective suit with hood</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No medical goggle</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No cap</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Infection can be through eyelashes and hair</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695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81C6D6-79C7-4477-B371-5E164A8DFCA5}"/>
              </a:ext>
            </a:extLst>
          </p:cNvPr>
          <p:cNvSpPr txBox="1">
            <a:spLocks noGrp="1"/>
          </p:cNvSpPr>
          <p:nvPr>
            <p:ph type="title"/>
          </p:nvPr>
        </p:nvSpPr>
        <p:spPr>
          <a:xfrm>
            <a:off x="0" y="134120"/>
            <a:ext cx="12192000" cy="1097914"/>
          </a:xfrm>
          <a:prstGeom prst="rect">
            <a:avLst/>
          </a:prstGeom>
          <a:solidFill>
            <a:srgbClr val="15716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chemeClr val="bg1"/>
                </a:solidFill>
                <a:latin typeface="Arial" panose="020B0604020202020204" pitchFamily="34" charset="0"/>
                <a:cs typeface="Arial" panose="020B0604020202020204" pitchFamily="34" charset="0"/>
              </a:rPr>
              <a:t>Wuhan’s Strategies for Protecting Healthcare Workers</a:t>
            </a:r>
            <a:endParaRPr lang="en-US" sz="2800" b="1" dirty="0">
              <a:solidFill>
                <a:schemeClr val="bg1"/>
              </a:solidFill>
              <a:latin typeface="Arial" panose="020B0604020202020204" pitchFamily="34" charset="0"/>
              <a:cs typeface="Arial" panose="020B0604020202020204" pitchFamily="34" charset="0"/>
            </a:endParaRPr>
          </a:p>
        </p:txBody>
      </p:sp>
      <p:pic>
        <p:nvPicPr>
          <p:cNvPr id="5" name="Picture 2" descr="武汉肺炎疫情失控，一个重要的指标是医疗系统的崩溃、医疗物资的缺乏。（图片来源：中央社）"/>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600" y="2022765"/>
            <a:ext cx="5079999" cy="3238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55491" y="1232034"/>
            <a:ext cx="6585528" cy="5693866"/>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Full </a:t>
            </a:r>
            <a:r>
              <a:rPr lang="en-US" sz="2800" dirty="0" smtClean="0">
                <a:latin typeface="Arial" panose="020B0604020202020204" pitchFamily="34" charset="0"/>
                <a:cs typeface="Arial" panose="020B0604020202020204" pitchFamily="34" charset="0"/>
              </a:rPr>
              <a:t>gear: </a:t>
            </a:r>
            <a:r>
              <a:rPr lang="en-US" sz="2800" dirty="0" smtClean="0">
                <a:latin typeface="Arial" panose="020B0604020202020204" pitchFamily="34" charset="0"/>
                <a:cs typeface="Arial" panose="020B0604020202020204" pitchFamily="34" charset="0"/>
              </a:rPr>
              <a:t>protective </a:t>
            </a:r>
            <a:r>
              <a:rPr lang="en-US" sz="2800" dirty="0">
                <a:latin typeface="Arial" panose="020B0604020202020204" pitchFamily="34" charset="0"/>
                <a:cs typeface="Arial" panose="020B0604020202020204" pitchFamily="34" charset="0"/>
              </a:rPr>
              <a:t>suit, medical goggle, </a:t>
            </a:r>
            <a:r>
              <a:rPr lang="en-US" sz="2800" dirty="0" smtClean="0">
                <a:latin typeface="Arial" panose="020B0604020202020204" pitchFamily="34" charset="0"/>
                <a:cs typeface="Arial" panose="020B0604020202020204" pitchFamily="34" charset="0"/>
              </a:rPr>
              <a:t>cap, face shield, mask </a:t>
            </a:r>
            <a:r>
              <a:rPr lang="en-US" sz="2800" dirty="0">
                <a:latin typeface="Arial" panose="020B0604020202020204" pitchFamily="34" charset="0"/>
                <a:cs typeface="Arial" panose="020B0604020202020204" pitchFamily="34" charset="0"/>
              </a:rPr>
              <a:t>and gloves when seeing suspected </a:t>
            </a:r>
            <a:r>
              <a:rPr lang="en-US" sz="2800" dirty="0" smtClean="0">
                <a:latin typeface="Arial" panose="020B0604020202020204" pitchFamily="34" charset="0"/>
                <a:cs typeface="Arial" panose="020B0604020202020204" pitchFamily="34" charset="0"/>
              </a:rPr>
              <a:t>cases</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and exposed subjects.</a:t>
            </a:r>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Transmission can be through </a:t>
            </a:r>
            <a:r>
              <a:rPr lang="en-US" sz="2800" dirty="0" smtClean="0">
                <a:latin typeface="Arial" panose="020B0604020202020204" pitchFamily="34" charset="0"/>
                <a:cs typeface="Arial" panose="020B0604020202020204" pitchFamily="34" charset="0"/>
              </a:rPr>
              <a:t>eyelashes </a:t>
            </a:r>
            <a:r>
              <a:rPr lang="en-US" sz="2800" dirty="0" smtClean="0">
                <a:latin typeface="Arial" panose="020B0604020202020204" pitchFamily="34" charset="0"/>
                <a:cs typeface="Arial" panose="020B0604020202020204" pitchFamily="34" charset="0"/>
              </a:rPr>
              <a:t>and </a:t>
            </a:r>
            <a:r>
              <a:rPr lang="en-US" sz="2800" dirty="0" smtClean="0">
                <a:latin typeface="Arial" panose="020B0604020202020204" pitchFamily="34" charset="0"/>
                <a:cs typeface="Arial" panose="020B0604020202020204" pitchFamily="34" charset="0"/>
              </a:rPr>
              <a:t>hair</a:t>
            </a:r>
          </a:p>
          <a:p>
            <a:endParaRPr lang="en-US" sz="2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Developed a stringent </a:t>
            </a:r>
            <a:r>
              <a:rPr lang="en-US" sz="2800" dirty="0" smtClean="0">
                <a:latin typeface="Arial" panose="020B0604020202020204" pitchFamily="34" charset="0"/>
                <a:cs typeface="Arial" panose="020B0604020202020204" pitchFamily="34" charset="0"/>
              </a:rPr>
              <a:t>protection protocol</a:t>
            </a:r>
          </a:p>
          <a:p>
            <a:endParaRPr lang="en-US" sz="2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Trained healthcare </a:t>
            </a:r>
            <a:r>
              <a:rPr lang="en-US" sz="2800" dirty="0" smtClean="0">
                <a:latin typeface="Arial" panose="020B0604020202020204" pitchFamily="34" charset="0"/>
                <a:cs typeface="Arial" panose="020B0604020202020204" pitchFamily="34" charset="0"/>
              </a:rPr>
              <a:t>workers how </a:t>
            </a:r>
            <a:r>
              <a:rPr lang="en-US" sz="2800" dirty="0" smtClean="0">
                <a:latin typeface="Arial" panose="020B0604020202020204" pitchFamily="34" charset="0"/>
                <a:cs typeface="Arial" panose="020B0604020202020204" pitchFamily="34" charset="0"/>
              </a:rPr>
              <a:t>to</a:t>
            </a:r>
            <a:r>
              <a:rPr lang="en-US" sz="2800" dirty="0" smtClean="0">
                <a:latin typeface="Arial" panose="020B0604020202020204" pitchFamily="34" charset="0"/>
                <a:cs typeface="Arial" panose="020B0604020202020204" pitchFamily="34" charset="0"/>
              </a:rPr>
              <a:t> follow </a:t>
            </a:r>
            <a:r>
              <a:rPr lang="en-US" sz="2800" dirty="0" smtClean="0">
                <a:latin typeface="Arial" panose="020B0604020202020204" pitchFamily="34" charset="0"/>
                <a:cs typeface="Arial" panose="020B0604020202020204" pitchFamily="34" charset="0"/>
              </a:rPr>
              <a:t>the </a:t>
            </a:r>
            <a:r>
              <a:rPr lang="en-US" sz="2800" dirty="0" smtClean="0">
                <a:latin typeface="Arial" panose="020B0604020202020204" pitchFamily="34" charset="0"/>
                <a:cs typeface="Arial" panose="020B0604020202020204" pitchFamily="34" charset="0"/>
              </a:rPr>
              <a:t>protection protocol</a:t>
            </a:r>
            <a:endParaRPr lang="en-US" sz="2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253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81C6D6-79C7-4477-B371-5E164A8DFCA5}"/>
              </a:ext>
            </a:extLst>
          </p:cNvPr>
          <p:cNvSpPr txBox="1">
            <a:spLocks noGrp="1"/>
          </p:cNvSpPr>
          <p:nvPr>
            <p:ph type="title"/>
          </p:nvPr>
        </p:nvSpPr>
        <p:spPr>
          <a:xfrm>
            <a:off x="0" y="134120"/>
            <a:ext cx="12192000" cy="1097914"/>
          </a:xfrm>
          <a:prstGeom prst="rect">
            <a:avLst/>
          </a:prstGeom>
          <a:solidFill>
            <a:srgbClr val="15716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chemeClr val="bg1"/>
                </a:solidFill>
                <a:latin typeface="Arial" panose="020B0604020202020204" pitchFamily="34" charset="0"/>
                <a:cs typeface="Arial" panose="020B0604020202020204" pitchFamily="34" charset="0"/>
              </a:rPr>
              <a:t>Wuhan’s Strategies for Protecting Healthcare Workers</a:t>
            </a:r>
            <a:endParaRPr lang="en-US" sz="2800" b="1" dirty="0">
              <a:solidFill>
                <a:schemeClr val="bg1"/>
              </a:solidFill>
              <a:latin typeface="Arial" panose="020B0604020202020204" pitchFamily="34" charset="0"/>
              <a:cs typeface="Arial" panose="020B0604020202020204" pitchFamily="34" charset="0"/>
            </a:endParaRPr>
          </a:p>
        </p:txBody>
      </p:sp>
      <p:pic>
        <p:nvPicPr>
          <p:cNvPr id="5" name="Picture 2" descr="武汉肺炎疫情失控，一个重要的指标是医疗系统的崩溃、医疗物资的缺乏。（图片来源：中央社）"/>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600" y="2022765"/>
            <a:ext cx="5079999" cy="3238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486400" y="2152722"/>
            <a:ext cx="6585528" cy="4832092"/>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Suspected cases, e.g., with symptoms,  are seen in designated clinics, instead of ER or PCP offices</a:t>
            </a:r>
          </a:p>
          <a:p>
            <a:pPr marL="285750" indent="-285750">
              <a:buFont typeface="Arial" panose="020B0604020202020204" pitchFamily="34" charset="0"/>
              <a:buChar char="•"/>
            </a:pPr>
            <a:endParaRPr lang="en-US" sz="2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COVID-19 hospital </a:t>
            </a:r>
            <a:r>
              <a:rPr lang="en-US" sz="2800" dirty="0">
                <a:latin typeface="Arial" panose="020B0604020202020204" pitchFamily="34" charset="0"/>
                <a:cs typeface="Arial" panose="020B0604020202020204" pitchFamily="34" charset="0"/>
              </a:rPr>
              <a:t>level prevention and control </a:t>
            </a:r>
            <a:r>
              <a:rPr lang="en-US" sz="2800" dirty="0" smtClean="0">
                <a:latin typeface="Arial" panose="020B0604020202020204" pitchFamily="34" charset="0"/>
                <a:cs typeface="Arial" panose="020B0604020202020204" pitchFamily="34" charset="0"/>
              </a:rPr>
              <a:t>management protocol </a:t>
            </a: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Patient management protocol</a:t>
            </a: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Cleaning </a:t>
            </a:r>
            <a:r>
              <a:rPr lang="en-US" sz="2800" dirty="0">
                <a:latin typeface="Arial" panose="020B0604020202020204" pitchFamily="34" charset="0"/>
                <a:cs typeface="Arial" panose="020B0604020202020204" pitchFamily="34" charset="0"/>
              </a:rPr>
              <a:t>and </a:t>
            </a:r>
            <a:r>
              <a:rPr lang="en-US" sz="2800" dirty="0" smtClean="0">
                <a:latin typeface="Arial" panose="020B0604020202020204" pitchFamily="34" charset="0"/>
                <a:cs typeface="Arial" panose="020B0604020202020204" pitchFamily="34" charset="0"/>
              </a:rPr>
              <a:t>disinfection protocol</a:t>
            </a: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1582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81C6D6-79C7-4477-B371-5E164A8DFCA5}"/>
              </a:ext>
            </a:extLst>
          </p:cNvPr>
          <p:cNvSpPr txBox="1">
            <a:spLocks noGrp="1"/>
          </p:cNvSpPr>
          <p:nvPr>
            <p:ph type="title"/>
          </p:nvPr>
        </p:nvSpPr>
        <p:spPr>
          <a:xfrm>
            <a:off x="0" y="134120"/>
            <a:ext cx="12192000" cy="1097914"/>
          </a:xfrm>
          <a:prstGeom prst="rect">
            <a:avLst/>
          </a:prstGeom>
          <a:solidFill>
            <a:srgbClr val="15716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chemeClr val="bg1"/>
                </a:solidFill>
                <a:latin typeface="Arial" panose="020B0604020202020204" pitchFamily="34" charset="0"/>
                <a:ea typeface="DengXian" panose="02010600030101010101" pitchFamily="2" charset="-122"/>
                <a:cs typeface="Arial" panose="020B0604020202020204" pitchFamily="34" charset="0"/>
              </a:rPr>
              <a:t>  Take home message #5: These Protection Strategies Worked!</a:t>
            </a:r>
            <a:endParaRPr lang="en-US" sz="2800" b="1" dirty="0">
              <a:solidFill>
                <a:schemeClr val="bg1"/>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92364" y="1481659"/>
            <a:ext cx="11979562" cy="1529867"/>
          </a:xfrm>
        </p:spPr>
        <p:txBody>
          <a:bodyPr>
            <a:normAutofit/>
          </a:bodyPr>
          <a:lstStyle/>
          <a:p>
            <a:pPr marL="0" indent="0">
              <a:lnSpc>
                <a:spcPct val="100000"/>
              </a:lnSpc>
              <a:buNone/>
            </a:pPr>
            <a:r>
              <a:rPr lang="en-US" sz="3200" dirty="0" smtClean="0">
                <a:latin typeface="Arial" panose="020B0604020202020204" pitchFamily="34" charset="0"/>
                <a:cs typeface="Arial" panose="020B0604020202020204" pitchFamily="34" charset="0"/>
              </a:rPr>
              <a:t>None of the 42,000 external healthcare workers who went to help Wuhan has been infected, according to the news on March 12!</a:t>
            </a:r>
          </a:p>
          <a:p>
            <a:pPr marL="0" indent="0">
              <a:lnSpc>
                <a:spcPct val="100000"/>
              </a:lnSpc>
              <a:buNone/>
            </a:pPr>
            <a:endParaRPr lang="en-US" sz="3200" b="1" dirty="0">
              <a:latin typeface="Arial" panose="020B0604020202020204" pitchFamily="34" charset="0"/>
              <a:cs typeface="Arial" panose="020B0604020202020204" pitchFamily="34" charset="0"/>
            </a:endParaRPr>
          </a:p>
        </p:txBody>
      </p:sp>
      <p:pic>
        <p:nvPicPr>
          <p:cNvPr id="5" name="Picture 2" descr="圖為武漢中南醫院重症隔離病房醫護人員，對著鏡頭比出勝利手勢。（取自上海《澎拜新聞》）"/>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2110" y="3011526"/>
            <a:ext cx="5249671" cy="357424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758545" y="3602182"/>
            <a:ext cx="3823855" cy="954107"/>
          </a:xfrm>
          <a:prstGeom prst="rect">
            <a:avLst/>
          </a:prstGeom>
          <a:noFill/>
        </p:spPr>
        <p:txBody>
          <a:bodyPr wrap="square" rtlCol="0">
            <a:spAutoFit/>
          </a:bodyPr>
          <a:lstStyle/>
          <a:p>
            <a:pPr algn="ctr"/>
            <a:r>
              <a:rPr lang="en-US" sz="2800" b="1" dirty="0" smtClean="0">
                <a:solidFill>
                  <a:srgbClr val="0070C0"/>
                </a:solidFill>
                <a:latin typeface="Arial" panose="020B0604020202020204" pitchFamily="34" charset="0"/>
                <a:cs typeface="Arial" panose="020B0604020202020204" pitchFamily="34" charset="0"/>
              </a:rPr>
              <a:t>0 out of 42,000 infection!</a:t>
            </a:r>
            <a:endParaRPr lang="en-US" sz="2800" b="1" dirty="0">
              <a:solidFill>
                <a:srgbClr val="0070C0"/>
              </a:solidFill>
              <a:latin typeface="Arial" panose="020B0604020202020204" pitchFamily="34" charset="0"/>
              <a:cs typeface="Arial" panose="020B0604020202020204" pitchFamily="34" charset="0"/>
            </a:endParaRPr>
          </a:p>
        </p:txBody>
      </p:sp>
      <p:sp>
        <p:nvSpPr>
          <p:cNvPr id="4" name="TextBox 3"/>
          <p:cNvSpPr txBox="1"/>
          <p:nvPr/>
        </p:nvSpPr>
        <p:spPr>
          <a:xfrm>
            <a:off x="7185890" y="5146945"/>
            <a:ext cx="5227783" cy="1384995"/>
          </a:xfrm>
          <a:prstGeom prst="rect">
            <a:avLst/>
          </a:prstGeom>
          <a:noFill/>
        </p:spPr>
        <p:txBody>
          <a:bodyPr wrap="square" rtlCol="0">
            <a:spAutoFit/>
          </a:bodyPr>
          <a:lstStyle/>
          <a:p>
            <a:r>
              <a:rPr lang="en-US" sz="2800" dirty="0" smtClean="0">
                <a:solidFill>
                  <a:srgbClr val="C00000"/>
                </a:solidFill>
                <a:latin typeface="Arial" panose="020B0604020202020204" pitchFamily="34" charset="0"/>
                <a:cs typeface="Arial" panose="020B0604020202020204" pitchFamily="34" charset="0"/>
              </a:rPr>
              <a:t>Full protection, </a:t>
            </a:r>
            <a:r>
              <a:rPr lang="en-US" sz="2800" dirty="0" smtClean="0">
                <a:solidFill>
                  <a:srgbClr val="C00000"/>
                </a:solidFill>
                <a:latin typeface="Arial" panose="020B0604020202020204" pitchFamily="34" charset="0"/>
                <a:cs typeface="Arial" panose="020B0604020202020204" pitchFamily="34" charset="0"/>
              </a:rPr>
              <a:t>stringent protection </a:t>
            </a:r>
            <a:r>
              <a:rPr lang="en-US" sz="2800" dirty="0" smtClean="0">
                <a:solidFill>
                  <a:srgbClr val="C00000"/>
                </a:solidFill>
                <a:latin typeface="Arial" panose="020B0604020202020204" pitchFamily="34" charset="0"/>
                <a:cs typeface="Arial" panose="020B0604020202020204" pitchFamily="34" charset="0"/>
              </a:rPr>
              <a:t>and management </a:t>
            </a:r>
            <a:r>
              <a:rPr lang="en-US" sz="2800" dirty="0" smtClean="0">
                <a:solidFill>
                  <a:srgbClr val="C00000"/>
                </a:solidFill>
                <a:latin typeface="Arial" panose="020B0604020202020204" pitchFamily="34" charset="0"/>
                <a:cs typeface="Arial" panose="020B0604020202020204" pitchFamily="34" charset="0"/>
              </a:rPr>
              <a:t>protocol</a:t>
            </a:r>
            <a:r>
              <a:rPr lang="en-US" sz="2800" dirty="0" smtClean="0">
                <a:solidFill>
                  <a:srgbClr val="C00000"/>
                </a:solidFill>
                <a:latin typeface="Arial" panose="020B0604020202020204" pitchFamily="34" charset="0"/>
                <a:cs typeface="Arial" panose="020B0604020202020204" pitchFamily="34" charset="0"/>
              </a:rPr>
              <a:t>,  training</a:t>
            </a:r>
            <a:endParaRPr lang="en-US" sz="28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4461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81C6D6-79C7-4477-B371-5E164A8DFCA5}"/>
              </a:ext>
            </a:extLst>
          </p:cNvPr>
          <p:cNvSpPr txBox="1">
            <a:spLocks noGrp="1"/>
          </p:cNvSpPr>
          <p:nvPr>
            <p:ph type="title"/>
          </p:nvPr>
        </p:nvSpPr>
        <p:spPr>
          <a:xfrm>
            <a:off x="0" y="134120"/>
            <a:ext cx="12192000" cy="1097914"/>
          </a:xfrm>
          <a:prstGeom prst="rect">
            <a:avLst/>
          </a:prstGeom>
          <a:solidFill>
            <a:srgbClr val="15716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chemeClr val="bg1"/>
                </a:solidFill>
                <a:latin typeface="Arial" panose="020B0604020202020204" pitchFamily="34" charset="0"/>
                <a:ea typeface="DengXian" panose="02010600030101010101" pitchFamily="2" charset="-122"/>
                <a:cs typeface="Arial" panose="020B0604020202020204" pitchFamily="34" charset="0"/>
              </a:rPr>
              <a:t> Severity Risk</a:t>
            </a:r>
            <a:endParaRPr lang="en-US" sz="2800" b="1" dirty="0">
              <a:solidFill>
                <a:schemeClr val="bg1"/>
              </a:solidFill>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idx="1"/>
          </p:nvPr>
        </p:nvPicPr>
        <p:blipFill>
          <a:blip r:embed="rId2"/>
          <a:stretch>
            <a:fillRect/>
          </a:stretch>
        </p:blipFill>
        <p:spPr>
          <a:xfrm>
            <a:off x="1540041" y="1468089"/>
            <a:ext cx="8556859" cy="5317722"/>
          </a:xfrm>
          <a:prstGeom prst="rect">
            <a:avLst/>
          </a:prstGeom>
        </p:spPr>
      </p:pic>
    </p:spTree>
    <p:extLst>
      <p:ext uri="{BB962C8B-B14F-4D97-AF65-F5344CB8AC3E}">
        <p14:creationId xmlns:p14="http://schemas.microsoft.com/office/powerpoint/2010/main" val="2368851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B81C6D6-79C7-4477-B371-5E164A8DFCA5}"/>
              </a:ext>
            </a:extLst>
          </p:cNvPr>
          <p:cNvSpPr txBox="1">
            <a:spLocks noGrp="1"/>
          </p:cNvSpPr>
          <p:nvPr>
            <p:ph type="title"/>
          </p:nvPr>
        </p:nvSpPr>
        <p:spPr>
          <a:xfrm>
            <a:off x="-1" y="76178"/>
            <a:ext cx="11991975" cy="1135809"/>
          </a:xfrm>
          <a:prstGeom prst="rect">
            <a:avLst/>
          </a:prstGeom>
          <a:solidFill>
            <a:srgbClr val="15716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prstClr val="white">
                    <a:lumMod val="95000"/>
                  </a:prstClr>
                </a:solidFill>
                <a:latin typeface="Arial"/>
                <a:cs typeface="Arial"/>
              </a:rPr>
              <a:t>Local Grocery Stores, MA (March 12, 2020)</a:t>
            </a:r>
            <a:endParaRPr lang="en-US" sz="3200" b="1" dirty="0">
              <a:solidFill>
                <a:prstClr val="white">
                  <a:lumMod val="95000"/>
                </a:prstClr>
              </a:solidFill>
              <a:latin typeface="Arial"/>
              <a:cs typeface="Aria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95927" y="1815815"/>
            <a:ext cx="4562762" cy="3831360"/>
          </a:xfrm>
          <a:prstGeom prst="rect">
            <a:avLst/>
          </a:prstGeom>
        </p:spPr>
      </p:pic>
      <p:sp>
        <p:nvSpPr>
          <p:cNvPr id="3" name="TextBox 2"/>
          <p:cNvSpPr txBox="1"/>
          <p:nvPr/>
        </p:nvSpPr>
        <p:spPr>
          <a:xfrm>
            <a:off x="1745672" y="6216073"/>
            <a:ext cx="2863273" cy="523220"/>
          </a:xfrm>
          <a:prstGeom prst="rect">
            <a:avLst/>
          </a:prstGeom>
          <a:noFill/>
        </p:spPr>
        <p:txBody>
          <a:bodyPr wrap="square" rtlCol="0">
            <a:spAutoFit/>
          </a:bodyPr>
          <a:lstStyle/>
          <a:p>
            <a:pPr algn="ctr"/>
            <a:r>
              <a:rPr lang="en-US" sz="2800" b="1" dirty="0" smtClean="0">
                <a:solidFill>
                  <a:srgbClr val="0070C0"/>
                </a:solidFill>
                <a:latin typeface="Arial" panose="020B0604020202020204" pitchFamily="34" charset="0"/>
                <a:cs typeface="Arial" panose="020B0604020202020204" pitchFamily="34" charset="0"/>
              </a:rPr>
              <a:t>BJ, Natick</a:t>
            </a:r>
            <a:endParaRPr lang="en-US" sz="2800" b="1" dirty="0">
              <a:solidFill>
                <a:srgbClr val="0070C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5441" y="1881769"/>
            <a:ext cx="4875214" cy="3470564"/>
          </a:xfrm>
          <a:prstGeom prst="rect">
            <a:avLst/>
          </a:prstGeom>
        </p:spPr>
      </p:pic>
      <p:sp>
        <p:nvSpPr>
          <p:cNvPr id="6" name="TextBox 5"/>
          <p:cNvSpPr txBox="1"/>
          <p:nvPr/>
        </p:nvSpPr>
        <p:spPr>
          <a:xfrm>
            <a:off x="6890326" y="6022116"/>
            <a:ext cx="4756727" cy="523220"/>
          </a:xfrm>
          <a:prstGeom prst="rect">
            <a:avLst/>
          </a:prstGeom>
          <a:noFill/>
        </p:spPr>
        <p:txBody>
          <a:bodyPr wrap="square" rtlCol="0">
            <a:spAutoFit/>
          </a:bodyPr>
          <a:lstStyle/>
          <a:p>
            <a:r>
              <a:rPr lang="en-US" sz="2800" b="1" dirty="0" smtClean="0">
                <a:solidFill>
                  <a:srgbClr val="0070C0"/>
                </a:solidFill>
                <a:latin typeface="Arial" panose="020B0604020202020204" pitchFamily="34" charset="0"/>
                <a:cs typeface="Arial" panose="020B0604020202020204" pitchFamily="34" charset="0"/>
              </a:rPr>
              <a:t>Roche Brother, Wellesley</a:t>
            </a:r>
            <a:endParaRPr lang="en-US" sz="28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11873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061934014"/>
              </p:ext>
            </p:extLst>
          </p:nvPr>
        </p:nvGraphicFramePr>
        <p:xfrm>
          <a:off x="295274" y="1323977"/>
          <a:ext cx="11420476" cy="5428393"/>
        </p:xfrm>
        <a:graphic>
          <a:graphicData uri="http://schemas.openxmlformats.org/drawingml/2006/table">
            <a:tbl>
              <a:tblPr firstRow="1" firstCol="1" bandRow="1">
                <a:tableStyleId>{5C22544A-7EE6-4342-B048-85BDC9FD1C3A}</a:tableStyleId>
              </a:tblPr>
              <a:tblGrid>
                <a:gridCol w="4457576">
                  <a:extLst>
                    <a:ext uri="{9D8B030D-6E8A-4147-A177-3AD203B41FA5}">
                      <a16:colId xmlns:a16="http://schemas.microsoft.com/office/drawing/2014/main" val="1532427507"/>
                    </a:ext>
                  </a:extLst>
                </a:gridCol>
                <a:gridCol w="4457576">
                  <a:extLst>
                    <a:ext uri="{9D8B030D-6E8A-4147-A177-3AD203B41FA5}">
                      <a16:colId xmlns:a16="http://schemas.microsoft.com/office/drawing/2014/main" val="1276583068"/>
                    </a:ext>
                  </a:extLst>
                </a:gridCol>
                <a:gridCol w="2505324">
                  <a:extLst>
                    <a:ext uri="{9D8B030D-6E8A-4147-A177-3AD203B41FA5}">
                      <a16:colId xmlns:a16="http://schemas.microsoft.com/office/drawing/2014/main" val="3377921974"/>
                    </a:ext>
                  </a:extLst>
                </a:gridCol>
              </a:tblGrid>
              <a:tr h="459826">
                <a:tc>
                  <a:txBody>
                    <a:bodyPr/>
                    <a:lstStyle/>
                    <a:p>
                      <a:pPr marL="0" marR="0" algn="l">
                        <a:spcBef>
                          <a:spcPts val="0"/>
                        </a:spcBef>
                        <a:spcAft>
                          <a:spcPts val="0"/>
                        </a:spcAft>
                      </a:pPr>
                      <a:r>
                        <a:rPr lang="en-US" sz="2800" kern="100" dirty="0">
                          <a:effectLst/>
                          <a:latin typeface="Arial" panose="020B0604020202020204" pitchFamily="34" charset="0"/>
                          <a:cs typeface="Arial" panose="020B0604020202020204" pitchFamily="34" charset="0"/>
                        </a:rPr>
                        <a:t>Characteristics</a:t>
                      </a:r>
                      <a:endParaRPr lang="en-US" sz="2800" kern="100" dirty="0">
                        <a:effectLst/>
                        <a:latin typeface="Arial" panose="020B0604020202020204" pitchFamily="34" charset="0"/>
                        <a:ea typeface="DengXian" panose="02010600030101010101" pitchFamily="2" charset="-122"/>
                        <a:cs typeface="Arial" panose="020B0604020202020204" pitchFamily="34" charset="0"/>
                      </a:endParaRPr>
                    </a:p>
                  </a:txBody>
                  <a:tcPr marL="31750" marR="31750" marT="31750" marB="31750" anchor="ctr"/>
                </a:tc>
                <a:tc>
                  <a:txBody>
                    <a:bodyPr/>
                    <a:lstStyle/>
                    <a:p>
                      <a:pPr marL="0" marR="0" algn="ctr">
                        <a:spcBef>
                          <a:spcPts val="0"/>
                        </a:spcBef>
                        <a:spcAft>
                          <a:spcPts val="0"/>
                        </a:spcAft>
                      </a:pPr>
                      <a:r>
                        <a:rPr lang="en-US" sz="2800" kern="0">
                          <a:effectLst/>
                          <a:latin typeface="Arial" panose="020B0604020202020204" pitchFamily="34" charset="0"/>
                          <a:cs typeface="Arial" panose="020B0604020202020204" pitchFamily="34" charset="0"/>
                        </a:rPr>
                        <a:t>OR (95% CI)</a:t>
                      </a:r>
                      <a:endParaRPr lang="en-US" sz="2800" kern="100">
                        <a:effectLst/>
                        <a:latin typeface="Arial" panose="020B0604020202020204" pitchFamily="34" charset="0"/>
                        <a:ea typeface="DengXian" panose="02010600030101010101" pitchFamily="2" charset="-122"/>
                        <a:cs typeface="Arial" panose="020B0604020202020204" pitchFamily="34" charset="0"/>
                      </a:endParaRPr>
                    </a:p>
                  </a:txBody>
                  <a:tcPr marL="31750" marR="31750" marT="31750" marB="31750" anchor="ctr"/>
                </a:tc>
                <a:tc>
                  <a:txBody>
                    <a:bodyPr/>
                    <a:lstStyle/>
                    <a:p>
                      <a:pPr marL="0" marR="0" algn="ctr">
                        <a:spcBef>
                          <a:spcPts val="0"/>
                        </a:spcBef>
                        <a:spcAft>
                          <a:spcPts val="0"/>
                        </a:spcAft>
                      </a:pPr>
                      <a:r>
                        <a:rPr lang="en-US" sz="2800" kern="0">
                          <a:effectLst/>
                          <a:latin typeface="Arial" panose="020B0604020202020204" pitchFamily="34" charset="0"/>
                          <a:cs typeface="Arial" panose="020B0604020202020204" pitchFamily="34" charset="0"/>
                        </a:rPr>
                        <a:t>P value</a:t>
                      </a:r>
                      <a:endParaRPr lang="en-US" sz="2800" kern="100">
                        <a:effectLst/>
                        <a:latin typeface="Arial" panose="020B0604020202020204" pitchFamily="34" charset="0"/>
                        <a:ea typeface="DengXian" panose="02010600030101010101" pitchFamily="2" charset="-122"/>
                        <a:cs typeface="Arial" panose="020B0604020202020204" pitchFamily="34" charset="0"/>
                      </a:endParaRPr>
                    </a:p>
                  </a:txBody>
                  <a:tcPr marL="31750" marR="31750" marT="31750" marB="31750" anchor="ctr"/>
                </a:tc>
                <a:extLst>
                  <a:ext uri="{0D108BD9-81ED-4DB2-BD59-A6C34878D82A}">
                    <a16:rowId xmlns:a16="http://schemas.microsoft.com/office/drawing/2014/main" val="1059105982"/>
                  </a:ext>
                </a:extLst>
              </a:tr>
              <a:tr h="459826">
                <a:tc>
                  <a:txBody>
                    <a:bodyPr/>
                    <a:lstStyle/>
                    <a:p>
                      <a:pPr marL="0" marR="0" algn="l">
                        <a:spcBef>
                          <a:spcPts val="0"/>
                        </a:spcBef>
                        <a:spcAft>
                          <a:spcPts val="0"/>
                        </a:spcAft>
                      </a:pPr>
                      <a:r>
                        <a:rPr lang="en-US" sz="2800" kern="100" dirty="0">
                          <a:effectLst/>
                          <a:latin typeface="Arial" panose="020B0604020202020204" pitchFamily="34" charset="0"/>
                          <a:cs typeface="Arial" panose="020B0604020202020204" pitchFamily="34" charset="0"/>
                        </a:rPr>
                        <a:t>Age group (years)</a:t>
                      </a:r>
                      <a:endParaRPr lang="en-US" sz="2800" kern="100" dirty="0">
                        <a:effectLst/>
                        <a:latin typeface="Arial" panose="020B0604020202020204" pitchFamily="34" charset="0"/>
                        <a:ea typeface="DengXian" panose="02010600030101010101" pitchFamily="2" charset="-122"/>
                        <a:cs typeface="Arial" panose="020B0604020202020204" pitchFamily="34" charset="0"/>
                      </a:endParaRPr>
                    </a:p>
                  </a:txBody>
                  <a:tcPr marL="31750" marR="31750" marT="31750" marB="31750" anchor="ctr"/>
                </a:tc>
                <a:tc>
                  <a:txBody>
                    <a:bodyPr/>
                    <a:lstStyle/>
                    <a:p>
                      <a:pPr marL="0" marR="0" algn="ctr">
                        <a:spcBef>
                          <a:spcPts val="0"/>
                        </a:spcBef>
                        <a:spcAft>
                          <a:spcPts val="0"/>
                        </a:spcAft>
                      </a:pPr>
                      <a:r>
                        <a:rPr lang="en-US" sz="2800" kern="0">
                          <a:effectLst/>
                          <a:latin typeface="Arial" panose="020B0604020202020204" pitchFamily="34" charset="0"/>
                          <a:cs typeface="Arial" panose="020B0604020202020204" pitchFamily="34" charset="0"/>
                        </a:rPr>
                        <a:t> </a:t>
                      </a:r>
                      <a:endParaRPr lang="en-US" sz="2800" kern="100">
                        <a:effectLst/>
                        <a:latin typeface="Arial" panose="020B0604020202020204" pitchFamily="34" charset="0"/>
                        <a:ea typeface="DengXian" panose="02010600030101010101" pitchFamily="2" charset="-122"/>
                        <a:cs typeface="Arial" panose="020B0604020202020204" pitchFamily="34" charset="0"/>
                      </a:endParaRPr>
                    </a:p>
                  </a:txBody>
                  <a:tcPr marL="31750" marR="31750" marT="31750" marB="31750" anchor="ctr"/>
                </a:tc>
                <a:tc>
                  <a:txBody>
                    <a:bodyPr/>
                    <a:lstStyle/>
                    <a:p>
                      <a:pPr marL="0" marR="0" algn="ctr">
                        <a:spcBef>
                          <a:spcPts val="0"/>
                        </a:spcBef>
                        <a:spcAft>
                          <a:spcPts val="0"/>
                        </a:spcAft>
                      </a:pPr>
                      <a:r>
                        <a:rPr lang="en-US" sz="2800" kern="0">
                          <a:effectLst/>
                          <a:latin typeface="Arial" panose="020B0604020202020204" pitchFamily="34" charset="0"/>
                          <a:cs typeface="Arial" panose="020B0604020202020204" pitchFamily="34" charset="0"/>
                        </a:rPr>
                        <a:t> </a:t>
                      </a:r>
                      <a:endParaRPr lang="en-US" sz="2800" kern="100">
                        <a:effectLst/>
                        <a:latin typeface="Arial" panose="020B0604020202020204" pitchFamily="34" charset="0"/>
                        <a:ea typeface="DengXian" panose="02010600030101010101" pitchFamily="2" charset="-122"/>
                        <a:cs typeface="Arial" panose="020B0604020202020204" pitchFamily="34" charset="0"/>
                      </a:endParaRPr>
                    </a:p>
                  </a:txBody>
                  <a:tcPr marL="31750" marR="31750" marT="31750" marB="31750" anchor="ctr"/>
                </a:tc>
                <a:extLst>
                  <a:ext uri="{0D108BD9-81ED-4DB2-BD59-A6C34878D82A}">
                    <a16:rowId xmlns:a16="http://schemas.microsoft.com/office/drawing/2014/main" val="2437187554"/>
                  </a:ext>
                </a:extLst>
              </a:tr>
              <a:tr h="459826">
                <a:tc>
                  <a:txBody>
                    <a:bodyPr/>
                    <a:lstStyle/>
                    <a:p>
                      <a:pPr marL="0" marR="0" algn="l">
                        <a:spcBef>
                          <a:spcPts val="0"/>
                        </a:spcBef>
                        <a:spcAft>
                          <a:spcPts val="0"/>
                        </a:spcAft>
                      </a:pPr>
                      <a:r>
                        <a:rPr lang="en-US" sz="2800" kern="100" dirty="0">
                          <a:effectLst/>
                          <a:latin typeface="Arial" panose="020B0604020202020204" pitchFamily="34" charset="0"/>
                          <a:cs typeface="Arial" panose="020B0604020202020204" pitchFamily="34" charset="0"/>
                        </a:rPr>
                        <a:t>   20-40</a:t>
                      </a:r>
                      <a:endParaRPr lang="en-US" sz="2800" kern="100" dirty="0">
                        <a:effectLst/>
                        <a:latin typeface="Arial" panose="020B0604020202020204" pitchFamily="34" charset="0"/>
                        <a:ea typeface="DengXian" panose="02010600030101010101" pitchFamily="2" charset="-122"/>
                        <a:cs typeface="Arial" panose="020B0604020202020204" pitchFamily="34" charset="0"/>
                      </a:endParaRPr>
                    </a:p>
                  </a:txBody>
                  <a:tcPr marL="31750" marR="31750" marT="31750" marB="31750" anchor="ctr"/>
                </a:tc>
                <a:tc>
                  <a:txBody>
                    <a:bodyPr/>
                    <a:lstStyle/>
                    <a:p>
                      <a:pPr marL="0" marR="0" algn="ctr">
                        <a:spcBef>
                          <a:spcPts val="0"/>
                        </a:spcBef>
                        <a:spcAft>
                          <a:spcPts val="0"/>
                        </a:spcAft>
                      </a:pPr>
                      <a:r>
                        <a:rPr lang="en-US" sz="2800" kern="0" dirty="0">
                          <a:effectLst/>
                          <a:latin typeface="Arial" panose="020B0604020202020204" pitchFamily="34" charset="0"/>
                          <a:cs typeface="Arial" panose="020B0604020202020204" pitchFamily="34" charset="0"/>
                        </a:rPr>
                        <a:t>Ref.</a:t>
                      </a:r>
                      <a:endParaRPr lang="en-US" sz="2800" kern="100" dirty="0">
                        <a:effectLst/>
                        <a:latin typeface="Arial" panose="020B0604020202020204" pitchFamily="34" charset="0"/>
                        <a:ea typeface="DengXian" panose="02010600030101010101" pitchFamily="2" charset="-122"/>
                        <a:cs typeface="Arial" panose="020B0604020202020204" pitchFamily="34" charset="0"/>
                      </a:endParaRPr>
                    </a:p>
                  </a:txBody>
                  <a:tcPr marL="31750" marR="31750" marT="31750" marB="31750" anchor="ctr"/>
                </a:tc>
                <a:tc>
                  <a:txBody>
                    <a:bodyPr/>
                    <a:lstStyle/>
                    <a:p>
                      <a:pPr marL="0" marR="0" algn="ctr">
                        <a:spcBef>
                          <a:spcPts val="0"/>
                        </a:spcBef>
                        <a:spcAft>
                          <a:spcPts val="0"/>
                        </a:spcAft>
                      </a:pPr>
                      <a:r>
                        <a:rPr lang="en-US" sz="2800" kern="0">
                          <a:effectLst/>
                          <a:latin typeface="Arial" panose="020B0604020202020204" pitchFamily="34" charset="0"/>
                          <a:cs typeface="Arial" panose="020B0604020202020204" pitchFamily="34" charset="0"/>
                        </a:rPr>
                        <a:t> </a:t>
                      </a:r>
                      <a:endParaRPr lang="en-US" sz="2800" kern="100">
                        <a:effectLst/>
                        <a:latin typeface="Arial" panose="020B0604020202020204" pitchFamily="34" charset="0"/>
                        <a:ea typeface="DengXian" panose="02010600030101010101" pitchFamily="2" charset="-122"/>
                        <a:cs typeface="Arial" panose="020B0604020202020204" pitchFamily="34" charset="0"/>
                      </a:endParaRPr>
                    </a:p>
                  </a:txBody>
                  <a:tcPr marL="31750" marR="31750" marT="31750" marB="31750" anchor="ctr"/>
                </a:tc>
                <a:extLst>
                  <a:ext uri="{0D108BD9-81ED-4DB2-BD59-A6C34878D82A}">
                    <a16:rowId xmlns:a16="http://schemas.microsoft.com/office/drawing/2014/main" val="1734337453"/>
                  </a:ext>
                </a:extLst>
              </a:tr>
              <a:tr h="459826">
                <a:tc>
                  <a:txBody>
                    <a:bodyPr/>
                    <a:lstStyle/>
                    <a:p>
                      <a:pPr marL="0" marR="0" algn="l">
                        <a:spcBef>
                          <a:spcPts val="0"/>
                        </a:spcBef>
                        <a:spcAft>
                          <a:spcPts val="0"/>
                        </a:spcAft>
                      </a:pPr>
                      <a:r>
                        <a:rPr lang="en-US" sz="2800" kern="0">
                          <a:effectLst/>
                          <a:latin typeface="Arial" panose="020B0604020202020204" pitchFamily="34" charset="0"/>
                          <a:cs typeface="Arial" panose="020B0604020202020204" pitchFamily="34" charset="0"/>
                        </a:rPr>
                        <a:t>   0-10</a:t>
                      </a:r>
                      <a:endParaRPr lang="en-US" sz="2800" kern="100">
                        <a:effectLst/>
                        <a:latin typeface="Arial" panose="020B0604020202020204" pitchFamily="34" charset="0"/>
                        <a:ea typeface="DengXian" panose="02010600030101010101" pitchFamily="2" charset="-122"/>
                        <a:cs typeface="Arial" panose="020B0604020202020204" pitchFamily="34" charset="0"/>
                      </a:endParaRPr>
                    </a:p>
                  </a:txBody>
                  <a:tcPr marL="31750" marR="31750" marT="31750" marB="31750" anchor="ctr"/>
                </a:tc>
                <a:tc>
                  <a:txBody>
                    <a:bodyPr/>
                    <a:lstStyle/>
                    <a:p>
                      <a:pPr marL="0" marR="0" algn="ctr">
                        <a:spcBef>
                          <a:spcPts val="0"/>
                        </a:spcBef>
                        <a:spcAft>
                          <a:spcPts val="0"/>
                        </a:spcAft>
                      </a:pPr>
                      <a:r>
                        <a:rPr lang="en-US" sz="2800" kern="0" dirty="0">
                          <a:effectLst/>
                          <a:latin typeface="Arial" panose="020B0604020202020204" pitchFamily="34" charset="0"/>
                          <a:cs typeface="Arial" panose="020B0604020202020204" pitchFamily="34" charset="0"/>
                        </a:rPr>
                        <a:t>0.334 (0.136 - 0.823)</a:t>
                      </a:r>
                      <a:endParaRPr lang="en-US" sz="2800" kern="100" dirty="0">
                        <a:effectLst/>
                        <a:latin typeface="Arial" panose="020B0604020202020204" pitchFamily="34" charset="0"/>
                        <a:ea typeface="DengXian" panose="02010600030101010101" pitchFamily="2" charset="-122"/>
                        <a:cs typeface="Arial" panose="020B0604020202020204" pitchFamily="34" charset="0"/>
                      </a:endParaRPr>
                    </a:p>
                  </a:txBody>
                  <a:tcPr marL="31750" marR="31750" marT="31750" marB="31750" anchor="ctr"/>
                </a:tc>
                <a:tc>
                  <a:txBody>
                    <a:bodyPr/>
                    <a:lstStyle/>
                    <a:p>
                      <a:pPr marL="0" marR="0" algn="ctr">
                        <a:spcBef>
                          <a:spcPts val="0"/>
                        </a:spcBef>
                        <a:spcAft>
                          <a:spcPts val="0"/>
                        </a:spcAft>
                      </a:pPr>
                      <a:r>
                        <a:rPr lang="en-US" sz="2800" kern="0">
                          <a:effectLst/>
                          <a:latin typeface="Arial" panose="020B0604020202020204" pitchFamily="34" charset="0"/>
                          <a:cs typeface="Arial" panose="020B0604020202020204" pitchFamily="34" charset="0"/>
                        </a:rPr>
                        <a:t>0.017</a:t>
                      </a:r>
                      <a:endParaRPr lang="en-US" sz="2800" kern="100">
                        <a:effectLst/>
                        <a:latin typeface="Arial" panose="020B0604020202020204" pitchFamily="34" charset="0"/>
                        <a:ea typeface="DengXian" panose="02010600030101010101" pitchFamily="2" charset="-122"/>
                        <a:cs typeface="Arial" panose="020B0604020202020204" pitchFamily="34" charset="0"/>
                      </a:endParaRPr>
                    </a:p>
                  </a:txBody>
                  <a:tcPr marL="31750" marR="31750" marT="31750" marB="31750" anchor="ctr"/>
                </a:tc>
                <a:extLst>
                  <a:ext uri="{0D108BD9-81ED-4DB2-BD59-A6C34878D82A}">
                    <a16:rowId xmlns:a16="http://schemas.microsoft.com/office/drawing/2014/main" val="2076661726"/>
                  </a:ext>
                </a:extLst>
              </a:tr>
              <a:tr h="459826">
                <a:tc>
                  <a:txBody>
                    <a:bodyPr/>
                    <a:lstStyle/>
                    <a:p>
                      <a:pPr marL="0" marR="0" algn="l">
                        <a:spcBef>
                          <a:spcPts val="0"/>
                        </a:spcBef>
                        <a:spcAft>
                          <a:spcPts val="0"/>
                        </a:spcAft>
                      </a:pPr>
                      <a:r>
                        <a:rPr lang="en-US" sz="2800" kern="0">
                          <a:effectLst/>
                          <a:latin typeface="Arial" panose="020B0604020202020204" pitchFamily="34" charset="0"/>
                          <a:cs typeface="Arial" panose="020B0604020202020204" pitchFamily="34" charset="0"/>
                        </a:rPr>
                        <a:t>   10-20</a:t>
                      </a:r>
                      <a:endParaRPr lang="en-US" sz="2800" kern="100">
                        <a:effectLst/>
                        <a:latin typeface="Arial" panose="020B0604020202020204" pitchFamily="34" charset="0"/>
                        <a:ea typeface="DengXian" panose="02010600030101010101" pitchFamily="2" charset="-122"/>
                        <a:cs typeface="Arial" panose="020B0604020202020204" pitchFamily="34" charset="0"/>
                      </a:endParaRPr>
                    </a:p>
                  </a:txBody>
                  <a:tcPr marL="31750" marR="31750" marT="31750" marB="31750" anchor="ctr"/>
                </a:tc>
                <a:tc>
                  <a:txBody>
                    <a:bodyPr/>
                    <a:lstStyle/>
                    <a:p>
                      <a:pPr marL="0" marR="0" algn="ctr">
                        <a:spcBef>
                          <a:spcPts val="0"/>
                        </a:spcBef>
                        <a:spcAft>
                          <a:spcPts val="0"/>
                        </a:spcAft>
                      </a:pPr>
                      <a:r>
                        <a:rPr lang="en-US" sz="2800" kern="0" dirty="0">
                          <a:effectLst/>
                          <a:latin typeface="Arial" panose="020B0604020202020204" pitchFamily="34" charset="0"/>
                          <a:cs typeface="Arial" panose="020B0604020202020204" pitchFamily="34" charset="0"/>
                        </a:rPr>
                        <a:t>0.637 (0.341 - 1.189)</a:t>
                      </a:r>
                      <a:endParaRPr lang="en-US" sz="2800" kern="100" dirty="0">
                        <a:effectLst/>
                        <a:latin typeface="Arial" panose="020B0604020202020204" pitchFamily="34" charset="0"/>
                        <a:ea typeface="DengXian" panose="02010600030101010101" pitchFamily="2" charset="-122"/>
                        <a:cs typeface="Arial" panose="020B0604020202020204" pitchFamily="34" charset="0"/>
                      </a:endParaRPr>
                    </a:p>
                  </a:txBody>
                  <a:tcPr marL="31750" marR="31750" marT="31750" marB="31750" anchor="ctr"/>
                </a:tc>
                <a:tc>
                  <a:txBody>
                    <a:bodyPr/>
                    <a:lstStyle/>
                    <a:p>
                      <a:pPr marL="0" marR="0" algn="ctr">
                        <a:spcBef>
                          <a:spcPts val="0"/>
                        </a:spcBef>
                        <a:spcAft>
                          <a:spcPts val="0"/>
                        </a:spcAft>
                      </a:pPr>
                      <a:r>
                        <a:rPr lang="en-US" sz="2800" kern="0">
                          <a:effectLst/>
                          <a:latin typeface="Arial" panose="020B0604020202020204" pitchFamily="34" charset="0"/>
                          <a:cs typeface="Arial" panose="020B0604020202020204" pitchFamily="34" charset="0"/>
                        </a:rPr>
                        <a:t>0.157</a:t>
                      </a:r>
                      <a:endParaRPr lang="en-US" sz="2800" kern="100">
                        <a:effectLst/>
                        <a:latin typeface="Arial" panose="020B0604020202020204" pitchFamily="34" charset="0"/>
                        <a:ea typeface="DengXian" panose="02010600030101010101" pitchFamily="2" charset="-122"/>
                        <a:cs typeface="Arial" panose="020B0604020202020204" pitchFamily="34" charset="0"/>
                      </a:endParaRPr>
                    </a:p>
                  </a:txBody>
                  <a:tcPr marL="31750" marR="31750" marT="31750" marB="31750" anchor="ctr"/>
                </a:tc>
                <a:extLst>
                  <a:ext uri="{0D108BD9-81ED-4DB2-BD59-A6C34878D82A}">
                    <a16:rowId xmlns:a16="http://schemas.microsoft.com/office/drawing/2014/main" val="4245342043"/>
                  </a:ext>
                </a:extLst>
              </a:tr>
              <a:tr h="459826">
                <a:tc>
                  <a:txBody>
                    <a:bodyPr/>
                    <a:lstStyle/>
                    <a:p>
                      <a:pPr marL="0" marR="0" algn="l">
                        <a:spcBef>
                          <a:spcPts val="0"/>
                        </a:spcBef>
                        <a:spcAft>
                          <a:spcPts val="0"/>
                        </a:spcAft>
                      </a:pPr>
                      <a:r>
                        <a:rPr lang="en-US" sz="2800" kern="0">
                          <a:effectLst/>
                          <a:latin typeface="Arial" panose="020B0604020202020204" pitchFamily="34" charset="0"/>
                          <a:cs typeface="Arial" panose="020B0604020202020204" pitchFamily="34" charset="0"/>
                        </a:rPr>
                        <a:t>   40-60 </a:t>
                      </a:r>
                      <a:endParaRPr lang="en-US" sz="2800" kern="100">
                        <a:effectLst/>
                        <a:latin typeface="Arial" panose="020B0604020202020204" pitchFamily="34" charset="0"/>
                        <a:ea typeface="DengXian" panose="02010600030101010101" pitchFamily="2" charset="-122"/>
                        <a:cs typeface="Arial" panose="020B0604020202020204" pitchFamily="34" charset="0"/>
                      </a:endParaRPr>
                    </a:p>
                  </a:txBody>
                  <a:tcPr marL="31750" marR="31750" marT="31750" marB="31750" anchor="ctr"/>
                </a:tc>
                <a:tc>
                  <a:txBody>
                    <a:bodyPr/>
                    <a:lstStyle/>
                    <a:p>
                      <a:pPr marL="0" marR="0" algn="ctr">
                        <a:spcBef>
                          <a:spcPts val="0"/>
                        </a:spcBef>
                        <a:spcAft>
                          <a:spcPts val="0"/>
                        </a:spcAft>
                      </a:pPr>
                      <a:r>
                        <a:rPr lang="en-US" sz="2800" kern="0" dirty="0">
                          <a:effectLst/>
                          <a:latin typeface="Arial" panose="020B0604020202020204" pitchFamily="34" charset="0"/>
                          <a:cs typeface="Arial" panose="020B0604020202020204" pitchFamily="34" charset="0"/>
                        </a:rPr>
                        <a:t>1.437 (1.295 - 1.595)</a:t>
                      </a:r>
                      <a:endParaRPr lang="en-US" sz="2800" kern="100" dirty="0">
                        <a:effectLst/>
                        <a:latin typeface="Arial" panose="020B0604020202020204" pitchFamily="34" charset="0"/>
                        <a:ea typeface="DengXian" panose="02010600030101010101" pitchFamily="2" charset="-122"/>
                        <a:cs typeface="Arial" panose="020B0604020202020204" pitchFamily="34" charset="0"/>
                      </a:endParaRPr>
                    </a:p>
                  </a:txBody>
                  <a:tcPr marL="31750" marR="31750" marT="31750" marB="31750" anchor="ctr"/>
                </a:tc>
                <a:tc>
                  <a:txBody>
                    <a:bodyPr/>
                    <a:lstStyle/>
                    <a:p>
                      <a:pPr marL="0" marR="0" algn="ctr">
                        <a:spcBef>
                          <a:spcPts val="0"/>
                        </a:spcBef>
                        <a:spcAft>
                          <a:spcPts val="0"/>
                        </a:spcAft>
                      </a:pPr>
                      <a:r>
                        <a:rPr lang="en-US" sz="2800" kern="0">
                          <a:effectLst/>
                          <a:latin typeface="Arial" panose="020B0604020202020204" pitchFamily="34" charset="0"/>
                          <a:cs typeface="Arial" panose="020B0604020202020204" pitchFamily="34" charset="0"/>
                        </a:rPr>
                        <a:t>&lt;0.0001</a:t>
                      </a:r>
                      <a:endParaRPr lang="en-US" sz="2800" kern="100">
                        <a:effectLst/>
                        <a:latin typeface="Arial" panose="020B0604020202020204" pitchFamily="34" charset="0"/>
                        <a:ea typeface="DengXian" panose="02010600030101010101" pitchFamily="2" charset="-122"/>
                        <a:cs typeface="Arial" panose="020B0604020202020204" pitchFamily="34" charset="0"/>
                      </a:endParaRPr>
                    </a:p>
                  </a:txBody>
                  <a:tcPr marL="31750" marR="31750" marT="31750" marB="31750" anchor="ctr"/>
                </a:tc>
                <a:extLst>
                  <a:ext uri="{0D108BD9-81ED-4DB2-BD59-A6C34878D82A}">
                    <a16:rowId xmlns:a16="http://schemas.microsoft.com/office/drawing/2014/main" val="2258869401"/>
                  </a:ext>
                </a:extLst>
              </a:tr>
              <a:tr h="526193">
                <a:tc>
                  <a:txBody>
                    <a:bodyPr/>
                    <a:lstStyle/>
                    <a:p>
                      <a:pPr marL="0" marR="0" algn="l">
                        <a:spcBef>
                          <a:spcPts val="0"/>
                        </a:spcBef>
                        <a:spcAft>
                          <a:spcPts val="0"/>
                        </a:spcAft>
                      </a:pPr>
                      <a:r>
                        <a:rPr lang="en-US" sz="2800" kern="0">
                          <a:effectLst/>
                          <a:latin typeface="Arial" panose="020B0604020202020204" pitchFamily="34" charset="0"/>
                          <a:cs typeface="Arial" panose="020B0604020202020204" pitchFamily="34" charset="0"/>
                        </a:rPr>
                        <a:t>   60-80</a:t>
                      </a:r>
                      <a:endParaRPr lang="en-US" sz="2800" kern="100">
                        <a:effectLst/>
                        <a:latin typeface="Arial" panose="020B0604020202020204" pitchFamily="34" charset="0"/>
                        <a:ea typeface="DengXian" panose="02010600030101010101" pitchFamily="2" charset="-122"/>
                        <a:cs typeface="Arial" panose="020B0604020202020204" pitchFamily="34" charset="0"/>
                      </a:endParaRPr>
                    </a:p>
                  </a:txBody>
                  <a:tcPr marL="31750" marR="31750" marT="31750" marB="31750" anchor="ctr"/>
                </a:tc>
                <a:tc>
                  <a:txBody>
                    <a:bodyPr/>
                    <a:lstStyle/>
                    <a:p>
                      <a:pPr marL="0" marR="0" algn="ctr">
                        <a:spcBef>
                          <a:spcPts val="0"/>
                        </a:spcBef>
                        <a:spcAft>
                          <a:spcPts val="0"/>
                        </a:spcAft>
                      </a:pPr>
                      <a:r>
                        <a:rPr lang="en-US" sz="2800" kern="0" dirty="0">
                          <a:effectLst/>
                          <a:latin typeface="Arial" panose="020B0604020202020204" pitchFamily="34" charset="0"/>
                          <a:cs typeface="Arial" panose="020B0604020202020204" pitchFamily="34" charset="0"/>
                        </a:rPr>
                        <a:t>2.758 (2.490 - 3.054)</a:t>
                      </a:r>
                      <a:endParaRPr lang="en-US" sz="2800" kern="100" dirty="0">
                        <a:effectLst/>
                        <a:latin typeface="Arial" panose="020B0604020202020204" pitchFamily="34" charset="0"/>
                        <a:ea typeface="DengXian" panose="02010600030101010101" pitchFamily="2" charset="-122"/>
                        <a:cs typeface="Arial" panose="020B0604020202020204" pitchFamily="34" charset="0"/>
                      </a:endParaRPr>
                    </a:p>
                  </a:txBody>
                  <a:tcPr marL="31750" marR="31750" marT="31750" marB="31750" anchor="ctr"/>
                </a:tc>
                <a:tc>
                  <a:txBody>
                    <a:bodyPr/>
                    <a:lstStyle/>
                    <a:p>
                      <a:pPr marL="0" marR="0" algn="ctr">
                        <a:spcBef>
                          <a:spcPts val="0"/>
                        </a:spcBef>
                        <a:spcAft>
                          <a:spcPts val="0"/>
                        </a:spcAft>
                      </a:pPr>
                      <a:r>
                        <a:rPr lang="en-US" sz="2800" kern="0">
                          <a:effectLst/>
                          <a:latin typeface="Arial" panose="020B0604020202020204" pitchFamily="34" charset="0"/>
                          <a:cs typeface="Arial" panose="020B0604020202020204" pitchFamily="34" charset="0"/>
                        </a:rPr>
                        <a:t>&lt;0.0001</a:t>
                      </a:r>
                      <a:endParaRPr lang="en-US" sz="2800" kern="100">
                        <a:effectLst/>
                        <a:latin typeface="Arial" panose="020B0604020202020204" pitchFamily="34" charset="0"/>
                        <a:ea typeface="DengXian" panose="02010600030101010101" pitchFamily="2" charset="-122"/>
                        <a:cs typeface="Arial" panose="020B0604020202020204" pitchFamily="34" charset="0"/>
                      </a:endParaRPr>
                    </a:p>
                  </a:txBody>
                  <a:tcPr marL="31750" marR="31750" marT="31750" marB="31750" anchor="ctr"/>
                </a:tc>
                <a:extLst>
                  <a:ext uri="{0D108BD9-81ED-4DB2-BD59-A6C34878D82A}">
                    <a16:rowId xmlns:a16="http://schemas.microsoft.com/office/drawing/2014/main" val="699535270"/>
                  </a:ext>
                </a:extLst>
              </a:tr>
              <a:tr h="459826">
                <a:tc>
                  <a:txBody>
                    <a:bodyPr/>
                    <a:lstStyle/>
                    <a:p>
                      <a:pPr marL="0" marR="0" algn="l">
                        <a:spcBef>
                          <a:spcPts val="0"/>
                        </a:spcBef>
                        <a:spcAft>
                          <a:spcPts val="0"/>
                        </a:spcAft>
                      </a:pPr>
                      <a:r>
                        <a:rPr lang="en-US" sz="2800" kern="0">
                          <a:effectLst/>
                          <a:latin typeface="Arial" panose="020B0604020202020204" pitchFamily="34" charset="0"/>
                          <a:cs typeface="Arial" panose="020B0604020202020204" pitchFamily="34" charset="0"/>
                        </a:rPr>
                        <a:t>   ≥80</a:t>
                      </a:r>
                      <a:endParaRPr lang="en-US" sz="2800" kern="100">
                        <a:effectLst/>
                        <a:latin typeface="Arial" panose="020B0604020202020204" pitchFamily="34" charset="0"/>
                        <a:ea typeface="DengXian" panose="02010600030101010101" pitchFamily="2" charset="-122"/>
                        <a:cs typeface="Arial" panose="020B0604020202020204" pitchFamily="34" charset="0"/>
                      </a:endParaRPr>
                    </a:p>
                  </a:txBody>
                  <a:tcPr marL="31750" marR="31750" marT="31750" marB="31750" anchor="ctr"/>
                </a:tc>
                <a:tc>
                  <a:txBody>
                    <a:bodyPr/>
                    <a:lstStyle/>
                    <a:p>
                      <a:pPr marL="0" marR="0" algn="ctr">
                        <a:spcBef>
                          <a:spcPts val="0"/>
                        </a:spcBef>
                        <a:spcAft>
                          <a:spcPts val="0"/>
                        </a:spcAft>
                      </a:pPr>
                      <a:r>
                        <a:rPr lang="en-US" sz="2800" kern="0" dirty="0">
                          <a:effectLst/>
                          <a:latin typeface="Arial" panose="020B0604020202020204" pitchFamily="34" charset="0"/>
                          <a:cs typeface="Arial" panose="020B0604020202020204" pitchFamily="34" charset="0"/>
                        </a:rPr>
                        <a:t>5.110 (4.420 - 5.908)</a:t>
                      </a:r>
                      <a:endParaRPr lang="en-US" sz="2800" kern="100" dirty="0">
                        <a:effectLst/>
                        <a:latin typeface="Arial" panose="020B0604020202020204" pitchFamily="34" charset="0"/>
                        <a:ea typeface="DengXian" panose="02010600030101010101" pitchFamily="2" charset="-122"/>
                        <a:cs typeface="Arial" panose="020B0604020202020204" pitchFamily="34" charset="0"/>
                      </a:endParaRPr>
                    </a:p>
                  </a:txBody>
                  <a:tcPr marL="31750" marR="31750" marT="31750" marB="31750" anchor="ctr"/>
                </a:tc>
                <a:tc>
                  <a:txBody>
                    <a:bodyPr/>
                    <a:lstStyle/>
                    <a:p>
                      <a:pPr marL="0" marR="0" algn="ctr">
                        <a:spcBef>
                          <a:spcPts val="0"/>
                        </a:spcBef>
                        <a:spcAft>
                          <a:spcPts val="0"/>
                        </a:spcAft>
                      </a:pPr>
                      <a:r>
                        <a:rPr lang="en-US" sz="2800" kern="0">
                          <a:effectLst/>
                          <a:latin typeface="Arial" panose="020B0604020202020204" pitchFamily="34" charset="0"/>
                          <a:cs typeface="Arial" panose="020B0604020202020204" pitchFamily="34" charset="0"/>
                        </a:rPr>
                        <a:t>&lt;0.0001</a:t>
                      </a:r>
                      <a:endParaRPr lang="en-US" sz="2800" kern="100">
                        <a:effectLst/>
                        <a:latin typeface="Arial" panose="020B0604020202020204" pitchFamily="34" charset="0"/>
                        <a:ea typeface="DengXian" panose="02010600030101010101" pitchFamily="2" charset="-122"/>
                        <a:cs typeface="Arial" panose="020B0604020202020204" pitchFamily="34" charset="0"/>
                      </a:endParaRPr>
                    </a:p>
                  </a:txBody>
                  <a:tcPr marL="31750" marR="31750" marT="31750" marB="31750" anchor="ctr"/>
                </a:tc>
                <a:extLst>
                  <a:ext uri="{0D108BD9-81ED-4DB2-BD59-A6C34878D82A}">
                    <a16:rowId xmlns:a16="http://schemas.microsoft.com/office/drawing/2014/main" val="1864652155"/>
                  </a:ext>
                </a:extLst>
              </a:tr>
              <a:tr h="459826">
                <a:tc>
                  <a:txBody>
                    <a:bodyPr/>
                    <a:lstStyle/>
                    <a:p>
                      <a:pPr marL="0" marR="0" algn="l">
                        <a:spcBef>
                          <a:spcPts val="0"/>
                        </a:spcBef>
                        <a:spcAft>
                          <a:spcPts val="0"/>
                        </a:spcAft>
                      </a:pPr>
                      <a:r>
                        <a:rPr lang="en-US" sz="2800" kern="0">
                          <a:effectLst/>
                          <a:latin typeface="Arial" panose="020B0604020202020204" pitchFamily="34" charset="0"/>
                          <a:cs typeface="Arial" panose="020B0604020202020204" pitchFamily="34" charset="0"/>
                        </a:rPr>
                        <a:t>Sex</a:t>
                      </a:r>
                      <a:endParaRPr lang="en-US" sz="2800" kern="100">
                        <a:effectLst/>
                        <a:latin typeface="Arial" panose="020B0604020202020204" pitchFamily="34" charset="0"/>
                        <a:ea typeface="DengXian" panose="02010600030101010101" pitchFamily="2" charset="-122"/>
                        <a:cs typeface="Arial" panose="020B0604020202020204" pitchFamily="34" charset="0"/>
                      </a:endParaRPr>
                    </a:p>
                  </a:txBody>
                  <a:tcPr marL="31750" marR="31750" marT="31750" marB="31750" anchor="ctr"/>
                </a:tc>
                <a:tc>
                  <a:txBody>
                    <a:bodyPr/>
                    <a:lstStyle/>
                    <a:p>
                      <a:pPr marL="0" marR="0" algn="ctr">
                        <a:spcBef>
                          <a:spcPts val="0"/>
                        </a:spcBef>
                        <a:spcAft>
                          <a:spcPts val="0"/>
                        </a:spcAft>
                      </a:pPr>
                      <a:r>
                        <a:rPr lang="en-US" sz="2800" kern="0" dirty="0">
                          <a:effectLst/>
                          <a:latin typeface="Arial" panose="020B0604020202020204" pitchFamily="34" charset="0"/>
                          <a:cs typeface="Arial" panose="020B0604020202020204" pitchFamily="34" charset="0"/>
                        </a:rPr>
                        <a:t> </a:t>
                      </a:r>
                      <a:endParaRPr lang="en-US" sz="2800" kern="100" dirty="0">
                        <a:effectLst/>
                        <a:latin typeface="Arial" panose="020B0604020202020204" pitchFamily="34" charset="0"/>
                        <a:ea typeface="DengXian" panose="02010600030101010101" pitchFamily="2" charset="-122"/>
                        <a:cs typeface="Arial" panose="020B0604020202020204" pitchFamily="34" charset="0"/>
                      </a:endParaRPr>
                    </a:p>
                  </a:txBody>
                  <a:tcPr marL="31750" marR="31750" marT="31750" marB="31750" anchor="ctr"/>
                </a:tc>
                <a:tc>
                  <a:txBody>
                    <a:bodyPr/>
                    <a:lstStyle/>
                    <a:p>
                      <a:pPr marL="0" marR="0" algn="ctr">
                        <a:spcBef>
                          <a:spcPts val="0"/>
                        </a:spcBef>
                        <a:spcAft>
                          <a:spcPts val="0"/>
                        </a:spcAft>
                      </a:pPr>
                      <a:r>
                        <a:rPr lang="en-US" sz="2800" kern="0" dirty="0">
                          <a:effectLst/>
                          <a:latin typeface="Arial" panose="020B0604020202020204" pitchFamily="34" charset="0"/>
                          <a:cs typeface="Arial" panose="020B0604020202020204" pitchFamily="34" charset="0"/>
                        </a:rPr>
                        <a:t> </a:t>
                      </a:r>
                      <a:endParaRPr lang="en-US" sz="2800" kern="100" dirty="0">
                        <a:effectLst/>
                        <a:latin typeface="Arial" panose="020B0604020202020204" pitchFamily="34" charset="0"/>
                        <a:ea typeface="DengXian" panose="02010600030101010101" pitchFamily="2" charset="-122"/>
                        <a:cs typeface="Arial" panose="020B0604020202020204" pitchFamily="34" charset="0"/>
                      </a:endParaRPr>
                    </a:p>
                  </a:txBody>
                  <a:tcPr marL="31750" marR="31750" marT="31750" marB="31750" anchor="ctr"/>
                </a:tc>
                <a:extLst>
                  <a:ext uri="{0D108BD9-81ED-4DB2-BD59-A6C34878D82A}">
                    <a16:rowId xmlns:a16="http://schemas.microsoft.com/office/drawing/2014/main" val="1144576210"/>
                  </a:ext>
                </a:extLst>
              </a:tr>
              <a:tr h="459826">
                <a:tc>
                  <a:txBody>
                    <a:bodyPr/>
                    <a:lstStyle/>
                    <a:p>
                      <a:pPr marL="0" marR="0" algn="l">
                        <a:spcBef>
                          <a:spcPts val="0"/>
                        </a:spcBef>
                        <a:spcAft>
                          <a:spcPts val="0"/>
                        </a:spcAft>
                      </a:pPr>
                      <a:r>
                        <a:rPr lang="en-US" sz="2800" kern="0">
                          <a:effectLst/>
                          <a:latin typeface="Arial" panose="020B0604020202020204" pitchFamily="34" charset="0"/>
                          <a:cs typeface="Arial" panose="020B0604020202020204" pitchFamily="34" charset="0"/>
                        </a:rPr>
                        <a:t>   Male</a:t>
                      </a:r>
                      <a:endParaRPr lang="en-US" sz="2800" kern="100">
                        <a:effectLst/>
                        <a:latin typeface="Arial" panose="020B0604020202020204" pitchFamily="34" charset="0"/>
                        <a:ea typeface="DengXian" panose="02010600030101010101" pitchFamily="2" charset="-122"/>
                        <a:cs typeface="Arial" panose="020B0604020202020204" pitchFamily="34" charset="0"/>
                      </a:endParaRPr>
                    </a:p>
                  </a:txBody>
                  <a:tcPr marL="31750" marR="31750" marT="31750" marB="31750" anchor="ctr"/>
                </a:tc>
                <a:tc>
                  <a:txBody>
                    <a:bodyPr/>
                    <a:lstStyle/>
                    <a:p>
                      <a:pPr marL="0" marR="0" algn="ctr">
                        <a:spcBef>
                          <a:spcPts val="0"/>
                        </a:spcBef>
                        <a:spcAft>
                          <a:spcPts val="0"/>
                        </a:spcAft>
                      </a:pPr>
                      <a:r>
                        <a:rPr lang="en-US" sz="2800" kern="0">
                          <a:effectLst/>
                          <a:latin typeface="Arial" panose="020B0604020202020204" pitchFamily="34" charset="0"/>
                          <a:cs typeface="Arial" panose="020B0604020202020204" pitchFamily="34" charset="0"/>
                        </a:rPr>
                        <a:t>Ref.</a:t>
                      </a:r>
                      <a:endParaRPr lang="en-US" sz="2800" kern="100">
                        <a:effectLst/>
                        <a:latin typeface="Arial" panose="020B0604020202020204" pitchFamily="34" charset="0"/>
                        <a:ea typeface="DengXian" panose="02010600030101010101" pitchFamily="2" charset="-122"/>
                        <a:cs typeface="Arial" panose="020B0604020202020204" pitchFamily="34" charset="0"/>
                      </a:endParaRPr>
                    </a:p>
                  </a:txBody>
                  <a:tcPr marL="31750" marR="31750" marT="31750" marB="31750" anchor="ctr"/>
                </a:tc>
                <a:tc>
                  <a:txBody>
                    <a:bodyPr/>
                    <a:lstStyle/>
                    <a:p>
                      <a:pPr marL="0" marR="0" algn="ctr">
                        <a:spcBef>
                          <a:spcPts val="0"/>
                        </a:spcBef>
                        <a:spcAft>
                          <a:spcPts val="0"/>
                        </a:spcAft>
                      </a:pPr>
                      <a:r>
                        <a:rPr lang="en-US" sz="2800" kern="0" dirty="0">
                          <a:effectLst/>
                          <a:latin typeface="Arial" panose="020B0604020202020204" pitchFamily="34" charset="0"/>
                          <a:cs typeface="Arial" panose="020B0604020202020204" pitchFamily="34" charset="0"/>
                        </a:rPr>
                        <a:t> </a:t>
                      </a:r>
                      <a:endParaRPr lang="en-US" sz="2800" kern="100" dirty="0">
                        <a:effectLst/>
                        <a:latin typeface="Arial" panose="020B0604020202020204" pitchFamily="34" charset="0"/>
                        <a:ea typeface="DengXian" panose="02010600030101010101" pitchFamily="2" charset="-122"/>
                        <a:cs typeface="Arial" panose="020B0604020202020204" pitchFamily="34" charset="0"/>
                      </a:endParaRPr>
                    </a:p>
                  </a:txBody>
                  <a:tcPr marL="31750" marR="31750" marT="31750" marB="31750" anchor="ctr"/>
                </a:tc>
                <a:extLst>
                  <a:ext uri="{0D108BD9-81ED-4DB2-BD59-A6C34878D82A}">
                    <a16:rowId xmlns:a16="http://schemas.microsoft.com/office/drawing/2014/main" val="4240789804"/>
                  </a:ext>
                </a:extLst>
              </a:tr>
              <a:tr h="459826">
                <a:tc>
                  <a:txBody>
                    <a:bodyPr/>
                    <a:lstStyle/>
                    <a:p>
                      <a:pPr marL="0" marR="0" algn="l">
                        <a:spcBef>
                          <a:spcPts val="0"/>
                        </a:spcBef>
                        <a:spcAft>
                          <a:spcPts val="0"/>
                        </a:spcAft>
                      </a:pPr>
                      <a:r>
                        <a:rPr lang="en-US" sz="2800" kern="0">
                          <a:effectLst/>
                          <a:latin typeface="Arial" panose="020B0604020202020204" pitchFamily="34" charset="0"/>
                          <a:cs typeface="Arial" panose="020B0604020202020204" pitchFamily="34" charset="0"/>
                        </a:rPr>
                        <a:t>   Female</a:t>
                      </a:r>
                      <a:endParaRPr lang="en-US" sz="2800" kern="100">
                        <a:effectLst/>
                        <a:latin typeface="Arial" panose="020B0604020202020204" pitchFamily="34" charset="0"/>
                        <a:ea typeface="DengXian" panose="02010600030101010101" pitchFamily="2" charset="-122"/>
                        <a:cs typeface="Arial" panose="020B0604020202020204" pitchFamily="34" charset="0"/>
                      </a:endParaRPr>
                    </a:p>
                  </a:txBody>
                  <a:tcPr marL="31750" marR="31750" marT="31750" marB="31750" anchor="ctr"/>
                </a:tc>
                <a:tc>
                  <a:txBody>
                    <a:bodyPr/>
                    <a:lstStyle/>
                    <a:p>
                      <a:pPr marL="0" marR="0" algn="ctr">
                        <a:spcBef>
                          <a:spcPts val="0"/>
                        </a:spcBef>
                        <a:spcAft>
                          <a:spcPts val="0"/>
                        </a:spcAft>
                      </a:pPr>
                      <a:r>
                        <a:rPr lang="en-US" sz="2800" kern="0">
                          <a:effectLst/>
                          <a:latin typeface="Arial" panose="020B0604020202020204" pitchFamily="34" charset="0"/>
                          <a:cs typeface="Arial" panose="020B0604020202020204" pitchFamily="34" charset="0"/>
                        </a:rPr>
                        <a:t>0.890 (0.837- 0.946)</a:t>
                      </a:r>
                      <a:endParaRPr lang="en-US" sz="2800" kern="100">
                        <a:effectLst/>
                        <a:latin typeface="Arial" panose="020B0604020202020204" pitchFamily="34" charset="0"/>
                        <a:ea typeface="DengXian" panose="02010600030101010101" pitchFamily="2" charset="-122"/>
                        <a:cs typeface="Arial" panose="020B0604020202020204" pitchFamily="34" charset="0"/>
                      </a:endParaRPr>
                    </a:p>
                  </a:txBody>
                  <a:tcPr marL="31750" marR="31750" marT="31750" marB="31750" anchor="ctr"/>
                </a:tc>
                <a:tc>
                  <a:txBody>
                    <a:bodyPr/>
                    <a:lstStyle/>
                    <a:p>
                      <a:pPr marL="0" marR="0" algn="ctr">
                        <a:spcBef>
                          <a:spcPts val="0"/>
                        </a:spcBef>
                        <a:spcAft>
                          <a:spcPts val="0"/>
                        </a:spcAft>
                      </a:pPr>
                      <a:r>
                        <a:rPr lang="en-US" sz="2800" kern="0" dirty="0">
                          <a:effectLst/>
                          <a:latin typeface="Arial" panose="020B0604020202020204" pitchFamily="34" charset="0"/>
                          <a:cs typeface="Arial" panose="020B0604020202020204" pitchFamily="34" charset="0"/>
                        </a:rPr>
                        <a:t>0.0002</a:t>
                      </a:r>
                      <a:endParaRPr lang="en-US" sz="2800" kern="100" dirty="0">
                        <a:effectLst/>
                        <a:latin typeface="Arial" panose="020B0604020202020204" pitchFamily="34" charset="0"/>
                        <a:ea typeface="DengXian" panose="02010600030101010101" pitchFamily="2" charset="-122"/>
                        <a:cs typeface="Arial" panose="020B0604020202020204" pitchFamily="34" charset="0"/>
                      </a:endParaRPr>
                    </a:p>
                  </a:txBody>
                  <a:tcPr marL="31750" marR="31750" marT="31750" marB="31750" anchor="ctr"/>
                </a:tc>
                <a:extLst>
                  <a:ext uri="{0D108BD9-81ED-4DB2-BD59-A6C34878D82A}">
                    <a16:rowId xmlns:a16="http://schemas.microsoft.com/office/drawing/2014/main" val="2230646747"/>
                  </a:ext>
                </a:extLst>
              </a:tr>
            </a:tbl>
          </a:graphicData>
        </a:graphic>
      </p:graphicFrame>
      <p:sp>
        <p:nvSpPr>
          <p:cNvPr id="8" name="Title 1">
            <a:extLst>
              <a:ext uri="{FF2B5EF4-FFF2-40B4-BE49-F238E27FC236}">
                <a16:creationId xmlns:a16="http://schemas.microsoft.com/office/drawing/2014/main" id="{5B81C6D6-79C7-4477-B371-5E164A8DFCA5}"/>
              </a:ext>
            </a:extLst>
          </p:cNvPr>
          <p:cNvSpPr txBox="1">
            <a:spLocks noGrp="1"/>
          </p:cNvSpPr>
          <p:nvPr>
            <p:ph type="title"/>
          </p:nvPr>
        </p:nvSpPr>
        <p:spPr>
          <a:xfrm>
            <a:off x="0" y="1"/>
            <a:ext cx="12192000" cy="1085850"/>
          </a:xfrm>
          <a:prstGeom prst="rect">
            <a:avLst/>
          </a:prstGeom>
          <a:solidFill>
            <a:srgbClr val="15716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chemeClr val="bg1"/>
                </a:solidFill>
                <a:latin typeface="Arial" panose="020B0604020202020204" pitchFamily="34" charset="0"/>
                <a:ea typeface="DengXian" panose="02010600030101010101" pitchFamily="2" charset="-122"/>
                <a:cs typeface="Arial" panose="020B0604020202020204" pitchFamily="34" charset="0"/>
              </a:rPr>
              <a:t>Relative Risk (RR) of </a:t>
            </a:r>
            <a:r>
              <a:rPr lang="en-US" sz="2800" b="1" dirty="0" err="1" smtClean="0">
                <a:solidFill>
                  <a:schemeClr val="bg1"/>
                </a:solidFill>
                <a:latin typeface="Arial" panose="020B0604020202020204" pitchFamily="34" charset="0"/>
                <a:ea typeface="DengXian" panose="02010600030101010101" pitchFamily="2" charset="-122"/>
                <a:cs typeface="Arial" panose="020B0604020202020204" pitchFamily="34" charset="0"/>
              </a:rPr>
              <a:t>Severe+Critical</a:t>
            </a:r>
            <a:r>
              <a:rPr lang="en-US" sz="2800" b="1" dirty="0" smtClean="0">
                <a:solidFill>
                  <a:schemeClr val="bg1"/>
                </a:solidFill>
                <a:latin typeface="Arial" panose="020B0604020202020204" pitchFamily="34" charset="0"/>
                <a:ea typeface="DengXian" panose="02010600030101010101" pitchFamily="2" charset="-122"/>
                <a:cs typeface="Arial" panose="020B0604020202020204" pitchFamily="34" charset="0"/>
              </a:rPr>
              <a:t> </a:t>
            </a:r>
            <a:r>
              <a:rPr lang="en-US" sz="2800" b="1" dirty="0">
                <a:solidFill>
                  <a:schemeClr val="bg1"/>
                </a:solidFill>
                <a:latin typeface="Arial" panose="020B0604020202020204" pitchFamily="34" charset="0"/>
                <a:ea typeface="DengXian" panose="02010600030101010101" pitchFamily="2" charset="-122"/>
                <a:cs typeface="Arial" panose="020B0604020202020204" pitchFamily="34" charset="0"/>
              </a:rPr>
              <a:t>S</a:t>
            </a:r>
            <a:r>
              <a:rPr lang="en-US" sz="2800" b="1" dirty="0" smtClean="0">
                <a:solidFill>
                  <a:schemeClr val="bg1"/>
                </a:solidFill>
                <a:latin typeface="Arial" panose="020B0604020202020204" pitchFamily="34" charset="0"/>
                <a:ea typeface="DengXian" panose="02010600030101010101" pitchFamily="2" charset="-122"/>
                <a:cs typeface="Arial" panose="020B0604020202020204" pitchFamily="34" charset="0"/>
              </a:rPr>
              <a:t>tatus vs </a:t>
            </a:r>
            <a:r>
              <a:rPr lang="en-US" sz="2800" b="1" dirty="0" err="1" smtClean="0">
                <a:solidFill>
                  <a:schemeClr val="bg1"/>
                </a:solidFill>
                <a:latin typeface="Arial" panose="020B0604020202020204" pitchFamily="34" charset="0"/>
                <a:ea typeface="DengXian" panose="02010600030101010101" pitchFamily="2" charset="-122"/>
                <a:cs typeface="Arial" panose="020B0604020202020204" pitchFamily="34" charset="0"/>
              </a:rPr>
              <a:t>Mild+Moderate</a:t>
            </a:r>
            <a:r>
              <a:rPr lang="en-US" sz="2800" b="1" dirty="0" smtClean="0">
                <a:solidFill>
                  <a:schemeClr val="bg1"/>
                </a:solidFill>
                <a:latin typeface="Arial" panose="020B0604020202020204" pitchFamily="34" charset="0"/>
                <a:ea typeface="DengXian" panose="02010600030101010101" pitchFamily="2" charset="-122"/>
                <a:cs typeface="Arial" panose="020B0604020202020204" pitchFamily="34" charset="0"/>
              </a:rPr>
              <a:t> Status</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700728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B81C6D6-79C7-4477-B371-5E164A8DFCA5}"/>
              </a:ext>
            </a:extLst>
          </p:cNvPr>
          <p:cNvSpPr txBox="1">
            <a:spLocks noGrp="1"/>
          </p:cNvSpPr>
          <p:nvPr>
            <p:ph type="title"/>
          </p:nvPr>
        </p:nvSpPr>
        <p:spPr>
          <a:xfrm>
            <a:off x="0" y="1"/>
            <a:ext cx="12192000" cy="1085850"/>
          </a:xfrm>
          <a:prstGeom prst="rect">
            <a:avLst/>
          </a:prstGeom>
          <a:solidFill>
            <a:srgbClr val="15716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chemeClr val="bg1"/>
                </a:solidFill>
                <a:latin typeface="Arial" panose="020B0604020202020204" pitchFamily="34" charset="0"/>
                <a:ea typeface="DengXian" panose="02010600030101010101" pitchFamily="2" charset="-122"/>
                <a:cs typeface="Arial" panose="020B0604020202020204" pitchFamily="34" charset="0"/>
              </a:rPr>
              <a:t>Relative Risk (RR) of </a:t>
            </a:r>
            <a:r>
              <a:rPr lang="en-US" sz="2800" b="1" dirty="0" err="1" smtClean="0">
                <a:solidFill>
                  <a:schemeClr val="bg1"/>
                </a:solidFill>
                <a:latin typeface="Arial" panose="020B0604020202020204" pitchFamily="34" charset="0"/>
                <a:ea typeface="DengXian" panose="02010600030101010101" pitchFamily="2" charset="-122"/>
                <a:cs typeface="Arial" panose="020B0604020202020204" pitchFamily="34" charset="0"/>
              </a:rPr>
              <a:t>Severe+Critical</a:t>
            </a:r>
            <a:r>
              <a:rPr lang="en-US" sz="2800" b="1" dirty="0" smtClean="0">
                <a:solidFill>
                  <a:schemeClr val="bg1"/>
                </a:solidFill>
                <a:latin typeface="Arial" panose="020B0604020202020204" pitchFamily="34" charset="0"/>
                <a:ea typeface="DengXian" panose="02010600030101010101" pitchFamily="2" charset="-122"/>
                <a:cs typeface="Arial" panose="020B0604020202020204" pitchFamily="34" charset="0"/>
              </a:rPr>
              <a:t> Status vs </a:t>
            </a:r>
            <a:r>
              <a:rPr lang="en-US" sz="2800" b="1" dirty="0" err="1" smtClean="0">
                <a:solidFill>
                  <a:schemeClr val="bg1"/>
                </a:solidFill>
                <a:latin typeface="Arial" panose="020B0604020202020204" pitchFamily="34" charset="0"/>
                <a:ea typeface="DengXian" panose="02010600030101010101" pitchFamily="2" charset="-122"/>
                <a:cs typeface="Arial" panose="020B0604020202020204" pitchFamily="34" charset="0"/>
              </a:rPr>
              <a:t>Mild+Moderate</a:t>
            </a:r>
            <a:r>
              <a:rPr lang="en-US" sz="2800" b="1" dirty="0" smtClean="0">
                <a:solidFill>
                  <a:schemeClr val="bg1"/>
                </a:solidFill>
                <a:latin typeface="Arial" panose="020B0604020202020204" pitchFamily="34" charset="0"/>
                <a:ea typeface="DengXian" panose="02010600030101010101" pitchFamily="2" charset="-122"/>
                <a:cs typeface="Arial" panose="020B0604020202020204" pitchFamily="34" charset="0"/>
              </a:rPr>
              <a:t> Status</a:t>
            </a:r>
            <a:endParaRPr lang="en-US" sz="2800" b="1" dirty="0">
              <a:solidFill>
                <a:schemeClr val="bg1"/>
              </a:solidFill>
              <a:latin typeface="Arial" panose="020B0604020202020204" pitchFamily="34" charset="0"/>
              <a:cs typeface="Arial" panose="020B0604020202020204" pitchFamily="34" charset="0"/>
            </a:endParaRP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106567410"/>
              </p:ext>
            </p:extLst>
          </p:nvPr>
        </p:nvGraphicFramePr>
        <p:xfrm>
          <a:off x="542923" y="1314448"/>
          <a:ext cx="11039476" cy="5190811"/>
        </p:xfrm>
        <a:graphic>
          <a:graphicData uri="http://schemas.openxmlformats.org/drawingml/2006/table">
            <a:tbl>
              <a:tblPr firstRow="1" firstCol="1" bandRow="1">
                <a:tableStyleId>{5C22544A-7EE6-4342-B048-85BDC9FD1C3A}</a:tableStyleId>
              </a:tblPr>
              <a:tblGrid>
                <a:gridCol w="4308866">
                  <a:extLst>
                    <a:ext uri="{9D8B030D-6E8A-4147-A177-3AD203B41FA5}">
                      <a16:colId xmlns:a16="http://schemas.microsoft.com/office/drawing/2014/main" val="1597445675"/>
                    </a:ext>
                  </a:extLst>
                </a:gridCol>
                <a:gridCol w="4308866">
                  <a:extLst>
                    <a:ext uri="{9D8B030D-6E8A-4147-A177-3AD203B41FA5}">
                      <a16:colId xmlns:a16="http://schemas.microsoft.com/office/drawing/2014/main" val="2248958206"/>
                    </a:ext>
                  </a:extLst>
                </a:gridCol>
                <a:gridCol w="2421744">
                  <a:extLst>
                    <a:ext uri="{9D8B030D-6E8A-4147-A177-3AD203B41FA5}">
                      <a16:colId xmlns:a16="http://schemas.microsoft.com/office/drawing/2014/main" val="1744696345"/>
                    </a:ext>
                  </a:extLst>
                </a:gridCol>
              </a:tblGrid>
              <a:tr h="671513">
                <a:tc>
                  <a:txBody>
                    <a:bodyPr/>
                    <a:lstStyle/>
                    <a:p>
                      <a:pPr marL="0" marR="0" algn="l">
                        <a:spcBef>
                          <a:spcPts val="0"/>
                        </a:spcBef>
                        <a:spcAft>
                          <a:spcPts val="0"/>
                        </a:spcAft>
                      </a:pPr>
                      <a:r>
                        <a:rPr lang="en-US" sz="2000" kern="0" dirty="0">
                          <a:effectLst/>
                          <a:latin typeface="Arial" panose="020B0604020202020204" pitchFamily="34" charset="0"/>
                          <a:cs typeface="Arial" panose="020B0604020202020204" pitchFamily="34" charset="0"/>
                        </a:rPr>
                        <a:t>Outbreak period</a:t>
                      </a:r>
                      <a:endParaRPr lang="en-US" sz="2000" kern="100" dirty="0">
                        <a:effectLst/>
                        <a:latin typeface="Arial" panose="020B0604020202020204" pitchFamily="34" charset="0"/>
                        <a:ea typeface="DengXian" panose="02010600030101010101" pitchFamily="2" charset="-122"/>
                        <a:cs typeface="Arial" panose="020B0604020202020204" pitchFamily="34" charset="0"/>
                      </a:endParaRPr>
                    </a:p>
                  </a:txBody>
                  <a:tcPr marL="31750" marR="31750" marT="31750" marB="31750" anchor="ctr"/>
                </a:tc>
                <a:tc>
                  <a:txBody>
                    <a:bodyPr/>
                    <a:lstStyle/>
                    <a:p>
                      <a:pPr marL="0" marR="0" algn="ctr">
                        <a:spcBef>
                          <a:spcPts val="0"/>
                        </a:spcBef>
                        <a:spcAft>
                          <a:spcPts val="0"/>
                        </a:spcAft>
                      </a:pPr>
                      <a:r>
                        <a:rPr lang="en-US" sz="2000" kern="0" dirty="0" smtClean="0">
                          <a:effectLst/>
                          <a:latin typeface="Arial" panose="020B0604020202020204" pitchFamily="34" charset="0"/>
                          <a:cs typeface="Arial" panose="020B0604020202020204" pitchFamily="34" charset="0"/>
                        </a:rPr>
                        <a:t>Coefficient</a:t>
                      </a:r>
                      <a:r>
                        <a:rPr lang="en-US" sz="2000" kern="0" baseline="0" dirty="0" smtClean="0">
                          <a:effectLst/>
                          <a:latin typeface="Arial" panose="020B0604020202020204" pitchFamily="34" charset="0"/>
                          <a:cs typeface="Arial" panose="020B0604020202020204" pitchFamily="34" charset="0"/>
                        </a:rPr>
                        <a:t> (CI)</a:t>
                      </a:r>
                      <a:r>
                        <a:rPr lang="en-US" sz="2000" kern="0" dirty="0">
                          <a:effectLst/>
                          <a:latin typeface="Arial" panose="020B0604020202020204" pitchFamily="34" charset="0"/>
                          <a:cs typeface="Arial" panose="020B0604020202020204" pitchFamily="34" charset="0"/>
                        </a:rPr>
                        <a:t> </a:t>
                      </a:r>
                      <a:endParaRPr lang="en-US" sz="2000" kern="100" dirty="0">
                        <a:effectLst/>
                        <a:latin typeface="Arial" panose="020B0604020202020204" pitchFamily="34" charset="0"/>
                        <a:ea typeface="DengXian" panose="02010600030101010101" pitchFamily="2" charset="-122"/>
                        <a:cs typeface="Arial" panose="020B0604020202020204" pitchFamily="34" charset="0"/>
                      </a:endParaRPr>
                    </a:p>
                  </a:txBody>
                  <a:tcPr marL="31750" marR="31750" marT="31750" marB="31750" anchor="ctr"/>
                </a:tc>
                <a:tc>
                  <a:txBody>
                    <a:bodyPr/>
                    <a:lstStyle/>
                    <a:p>
                      <a:pPr marL="0" marR="0" algn="ctr">
                        <a:spcBef>
                          <a:spcPts val="0"/>
                        </a:spcBef>
                        <a:spcAft>
                          <a:spcPts val="0"/>
                        </a:spcAft>
                      </a:pPr>
                      <a:r>
                        <a:rPr lang="en-US" sz="2000" kern="0" dirty="0" smtClean="0">
                          <a:effectLst/>
                          <a:latin typeface="Arial" panose="020B0604020202020204" pitchFamily="34" charset="0"/>
                          <a:cs typeface="Arial" panose="020B0604020202020204" pitchFamily="34" charset="0"/>
                        </a:rPr>
                        <a:t>P-value</a:t>
                      </a:r>
                      <a:r>
                        <a:rPr lang="en-US" sz="2000" kern="0" dirty="0">
                          <a:effectLst/>
                          <a:latin typeface="Arial" panose="020B0604020202020204" pitchFamily="34" charset="0"/>
                          <a:cs typeface="Arial" panose="020B0604020202020204" pitchFamily="34" charset="0"/>
                        </a:rPr>
                        <a:t> </a:t>
                      </a:r>
                      <a:endParaRPr lang="en-US" sz="2000" kern="100" dirty="0">
                        <a:effectLst/>
                        <a:latin typeface="Arial" panose="020B0604020202020204" pitchFamily="34" charset="0"/>
                        <a:ea typeface="DengXian" panose="02010600030101010101" pitchFamily="2" charset="-122"/>
                        <a:cs typeface="Arial" panose="020B0604020202020204" pitchFamily="34" charset="0"/>
                      </a:endParaRPr>
                    </a:p>
                  </a:txBody>
                  <a:tcPr marL="31750" marR="31750" marT="31750" marB="31750" anchor="ctr"/>
                </a:tc>
                <a:extLst>
                  <a:ext uri="{0D108BD9-81ED-4DB2-BD59-A6C34878D82A}">
                    <a16:rowId xmlns:a16="http://schemas.microsoft.com/office/drawing/2014/main" val="89120838"/>
                  </a:ext>
                </a:extLst>
              </a:tr>
              <a:tr h="671513">
                <a:tc>
                  <a:txBody>
                    <a:bodyPr/>
                    <a:lstStyle/>
                    <a:p>
                      <a:pPr marL="0" marR="0" algn="l">
                        <a:spcBef>
                          <a:spcPts val="0"/>
                        </a:spcBef>
                        <a:spcAft>
                          <a:spcPts val="0"/>
                        </a:spcAft>
                      </a:pPr>
                      <a:r>
                        <a:rPr lang="en-US" sz="2000" kern="0" dirty="0">
                          <a:effectLst/>
                          <a:latin typeface="Arial" panose="020B0604020202020204" pitchFamily="34" charset="0"/>
                          <a:cs typeface="Arial" panose="020B0604020202020204" pitchFamily="34" charset="0"/>
                        </a:rPr>
                        <a:t>   Period 1</a:t>
                      </a:r>
                      <a:endParaRPr lang="en-US" sz="2000" kern="100" dirty="0">
                        <a:effectLst/>
                        <a:latin typeface="Arial" panose="020B0604020202020204" pitchFamily="34" charset="0"/>
                        <a:ea typeface="DengXian" panose="02010600030101010101" pitchFamily="2" charset="-122"/>
                        <a:cs typeface="Arial" panose="020B0604020202020204" pitchFamily="34" charset="0"/>
                      </a:endParaRPr>
                    </a:p>
                  </a:txBody>
                  <a:tcPr marL="31750" marR="31750" marT="31750" marB="31750" anchor="ctr"/>
                </a:tc>
                <a:tc>
                  <a:txBody>
                    <a:bodyPr/>
                    <a:lstStyle/>
                    <a:p>
                      <a:pPr marL="0" marR="0" algn="ctr">
                        <a:spcBef>
                          <a:spcPts val="0"/>
                        </a:spcBef>
                        <a:spcAft>
                          <a:spcPts val="0"/>
                        </a:spcAft>
                      </a:pPr>
                      <a:r>
                        <a:rPr lang="en-US" sz="2800" kern="0" dirty="0">
                          <a:effectLst/>
                          <a:latin typeface="Arial" panose="020B0604020202020204" pitchFamily="34" charset="0"/>
                          <a:cs typeface="Arial" panose="020B0604020202020204" pitchFamily="34" charset="0"/>
                        </a:rPr>
                        <a:t>Ref.</a:t>
                      </a:r>
                      <a:endParaRPr lang="en-US" sz="2800" kern="100" dirty="0">
                        <a:effectLst/>
                        <a:latin typeface="Arial" panose="020B0604020202020204" pitchFamily="34" charset="0"/>
                        <a:ea typeface="DengXian" panose="02010600030101010101" pitchFamily="2" charset="-122"/>
                        <a:cs typeface="Arial" panose="020B0604020202020204" pitchFamily="34" charset="0"/>
                      </a:endParaRPr>
                    </a:p>
                  </a:txBody>
                  <a:tcPr marL="31750" marR="31750" marT="31750" marB="31750" anchor="ctr"/>
                </a:tc>
                <a:tc>
                  <a:txBody>
                    <a:bodyPr/>
                    <a:lstStyle/>
                    <a:p>
                      <a:pPr marL="0" marR="0" algn="ctr">
                        <a:spcBef>
                          <a:spcPts val="0"/>
                        </a:spcBef>
                        <a:spcAft>
                          <a:spcPts val="0"/>
                        </a:spcAft>
                      </a:pPr>
                      <a:r>
                        <a:rPr lang="en-US" sz="2800" kern="0" dirty="0">
                          <a:effectLst/>
                          <a:latin typeface="Arial" panose="020B0604020202020204" pitchFamily="34" charset="0"/>
                          <a:cs typeface="Arial" panose="020B0604020202020204" pitchFamily="34" charset="0"/>
                        </a:rPr>
                        <a:t> </a:t>
                      </a:r>
                      <a:endParaRPr lang="en-US" sz="2800" kern="100" dirty="0">
                        <a:effectLst/>
                        <a:latin typeface="Arial" panose="020B0604020202020204" pitchFamily="34" charset="0"/>
                        <a:ea typeface="DengXian" panose="02010600030101010101" pitchFamily="2" charset="-122"/>
                        <a:cs typeface="Arial" panose="020B0604020202020204" pitchFamily="34" charset="0"/>
                      </a:endParaRPr>
                    </a:p>
                  </a:txBody>
                  <a:tcPr marL="31750" marR="31750" marT="31750" marB="31750" anchor="ctr"/>
                </a:tc>
                <a:extLst>
                  <a:ext uri="{0D108BD9-81ED-4DB2-BD59-A6C34878D82A}">
                    <a16:rowId xmlns:a16="http://schemas.microsoft.com/office/drawing/2014/main" val="1854620840"/>
                  </a:ext>
                </a:extLst>
              </a:tr>
              <a:tr h="671513">
                <a:tc>
                  <a:txBody>
                    <a:bodyPr/>
                    <a:lstStyle/>
                    <a:p>
                      <a:pPr marL="0" marR="0" algn="l">
                        <a:spcBef>
                          <a:spcPts val="0"/>
                        </a:spcBef>
                        <a:spcAft>
                          <a:spcPts val="0"/>
                        </a:spcAft>
                      </a:pPr>
                      <a:r>
                        <a:rPr lang="en-US" sz="2000" kern="0">
                          <a:effectLst/>
                          <a:latin typeface="Arial" panose="020B0604020202020204" pitchFamily="34" charset="0"/>
                          <a:cs typeface="Arial" panose="020B0604020202020204" pitchFamily="34" charset="0"/>
                        </a:rPr>
                        <a:t>   Period 2</a:t>
                      </a:r>
                      <a:endParaRPr lang="en-US" sz="2000" kern="100">
                        <a:effectLst/>
                        <a:latin typeface="Arial" panose="020B0604020202020204" pitchFamily="34" charset="0"/>
                        <a:ea typeface="DengXian" panose="02010600030101010101" pitchFamily="2" charset="-122"/>
                        <a:cs typeface="Arial" panose="020B0604020202020204" pitchFamily="34" charset="0"/>
                      </a:endParaRPr>
                    </a:p>
                  </a:txBody>
                  <a:tcPr marL="31750" marR="31750" marT="31750" marB="31750" anchor="ctr"/>
                </a:tc>
                <a:tc>
                  <a:txBody>
                    <a:bodyPr/>
                    <a:lstStyle/>
                    <a:p>
                      <a:pPr marL="0" marR="0" algn="ctr">
                        <a:spcBef>
                          <a:spcPts val="0"/>
                        </a:spcBef>
                        <a:spcAft>
                          <a:spcPts val="0"/>
                        </a:spcAft>
                      </a:pPr>
                      <a:r>
                        <a:rPr lang="en-US" sz="2800" kern="0" dirty="0">
                          <a:effectLst/>
                          <a:latin typeface="Arial" panose="020B0604020202020204" pitchFamily="34" charset="0"/>
                          <a:cs typeface="Arial" panose="020B0604020202020204" pitchFamily="34" charset="0"/>
                        </a:rPr>
                        <a:t>0.479 (0.397 - 0.577)</a:t>
                      </a:r>
                      <a:endParaRPr lang="en-US" sz="2800" kern="100" dirty="0">
                        <a:effectLst/>
                        <a:latin typeface="Arial" panose="020B0604020202020204" pitchFamily="34" charset="0"/>
                        <a:ea typeface="DengXian" panose="02010600030101010101" pitchFamily="2" charset="-122"/>
                        <a:cs typeface="Arial" panose="020B0604020202020204" pitchFamily="34" charset="0"/>
                      </a:endParaRPr>
                    </a:p>
                  </a:txBody>
                  <a:tcPr marL="31750" marR="31750" marT="31750" marB="31750" anchor="ctr"/>
                </a:tc>
                <a:tc>
                  <a:txBody>
                    <a:bodyPr/>
                    <a:lstStyle/>
                    <a:p>
                      <a:pPr marL="0" marR="0" algn="ctr">
                        <a:spcBef>
                          <a:spcPts val="0"/>
                        </a:spcBef>
                        <a:spcAft>
                          <a:spcPts val="0"/>
                        </a:spcAft>
                      </a:pPr>
                      <a:r>
                        <a:rPr lang="en-US" sz="2800" kern="0" dirty="0">
                          <a:effectLst/>
                          <a:latin typeface="Arial" panose="020B0604020202020204" pitchFamily="34" charset="0"/>
                          <a:cs typeface="Arial" panose="020B0604020202020204" pitchFamily="34" charset="0"/>
                        </a:rPr>
                        <a:t>&lt;0.0001</a:t>
                      </a:r>
                      <a:endParaRPr lang="en-US" sz="2800" kern="100" dirty="0">
                        <a:effectLst/>
                        <a:latin typeface="Arial" panose="020B0604020202020204" pitchFamily="34" charset="0"/>
                        <a:ea typeface="DengXian" panose="02010600030101010101" pitchFamily="2" charset="-122"/>
                        <a:cs typeface="Arial" panose="020B0604020202020204" pitchFamily="34" charset="0"/>
                      </a:endParaRPr>
                    </a:p>
                  </a:txBody>
                  <a:tcPr marL="31750" marR="31750" marT="31750" marB="31750" anchor="ctr"/>
                </a:tc>
                <a:extLst>
                  <a:ext uri="{0D108BD9-81ED-4DB2-BD59-A6C34878D82A}">
                    <a16:rowId xmlns:a16="http://schemas.microsoft.com/office/drawing/2014/main" val="1109533355"/>
                  </a:ext>
                </a:extLst>
              </a:tr>
              <a:tr h="143886">
                <a:tc>
                  <a:txBody>
                    <a:bodyPr/>
                    <a:lstStyle/>
                    <a:p>
                      <a:pPr marL="0" marR="0" algn="l">
                        <a:spcBef>
                          <a:spcPts val="0"/>
                        </a:spcBef>
                        <a:spcAft>
                          <a:spcPts val="0"/>
                        </a:spcAft>
                      </a:pPr>
                      <a:r>
                        <a:rPr lang="en-US" sz="2000" kern="0">
                          <a:effectLst/>
                          <a:latin typeface="Arial" panose="020B0604020202020204" pitchFamily="34" charset="0"/>
                          <a:cs typeface="Arial" panose="020B0604020202020204" pitchFamily="34" charset="0"/>
                        </a:rPr>
                        <a:t>   Period 3</a:t>
                      </a:r>
                      <a:endParaRPr lang="en-US" sz="2000" kern="100">
                        <a:effectLst/>
                        <a:latin typeface="Arial" panose="020B0604020202020204" pitchFamily="34" charset="0"/>
                        <a:ea typeface="DengXian" panose="02010600030101010101" pitchFamily="2" charset="-122"/>
                        <a:cs typeface="Arial" panose="020B0604020202020204" pitchFamily="34" charset="0"/>
                      </a:endParaRPr>
                    </a:p>
                  </a:txBody>
                  <a:tcPr marL="31750" marR="31750" marT="31750" marB="31750" anchor="ctr"/>
                </a:tc>
                <a:tc>
                  <a:txBody>
                    <a:bodyPr/>
                    <a:lstStyle/>
                    <a:p>
                      <a:pPr marL="0" marR="0" algn="ctr">
                        <a:spcBef>
                          <a:spcPts val="0"/>
                        </a:spcBef>
                        <a:spcAft>
                          <a:spcPts val="0"/>
                        </a:spcAft>
                      </a:pPr>
                      <a:r>
                        <a:rPr lang="en-US" sz="2800" kern="0" dirty="0">
                          <a:effectLst/>
                          <a:latin typeface="Arial" panose="020B0604020202020204" pitchFamily="34" charset="0"/>
                          <a:cs typeface="Arial" panose="020B0604020202020204" pitchFamily="34" charset="0"/>
                        </a:rPr>
                        <a:t>0.249 (0.208- 0.299)</a:t>
                      </a:r>
                      <a:endParaRPr lang="en-US" sz="2800" kern="100" dirty="0">
                        <a:effectLst/>
                        <a:latin typeface="Arial" panose="020B0604020202020204" pitchFamily="34" charset="0"/>
                        <a:ea typeface="DengXian" panose="02010600030101010101" pitchFamily="2" charset="-122"/>
                        <a:cs typeface="Arial" panose="020B0604020202020204" pitchFamily="34" charset="0"/>
                      </a:endParaRPr>
                    </a:p>
                  </a:txBody>
                  <a:tcPr marL="31750" marR="31750" marT="31750" marB="31750" anchor="ctr"/>
                </a:tc>
                <a:tc>
                  <a:txBody>
                    <a:bodyPr/>
                    <a:lstStyle/>
                    <a:p>
                      <a:pPr marL="0" marR="0" algn="ctr">
                        <a:spcBef>
                          <a:spcPts val="0"/>
                        </a:spcBef>
                        <a:spcAft>
                          <a:spcPts val="0"/>
                        </a:spcAft>
                      </a:pPr>
                      <a:r>
                        <a:rPr lang="en-US" sz="2800" kern="0" dirty="0">
                          <a:effectLst/>
                          <a:latin typeface="Arial" panose="020B0604020202020204" pitchFamily="34" charset="0"/>
                          <a:cs typeface="Arial" panose="020B0604020202020204" pitchFamily="34" charset="0"/>
                        </a:rPr>
                        <a:t>&lt;0.0001</a:t>
                      </a:r>
                      <a:endParaRPr lang="en-US" sz="2800" kern="100" dirty="0">
                        <a:effectLst/>
                        <a:latin typeface="Arial" panose="020B0604020202020204" pitchFamily="34" charset="0"/>
                        <a:ea typeface="DengXian" panose="02010600030101010101" pitchFamily="2" charset="-122"/>
                        <a:cs typeface="Arial" panose="020B0604020202020204" pitchFamily="34" charset="0"/>
                      </a:endParaRPr>
                    </a:p>
                  </a:txBody>
                  <a:tcPr marL="31750" marR="31750" marT="31750" marB="31750" anchor="ctr"/>
                </a:tc>
                <a:extLst>
                  <a:ext uri="{0D108BD9-81ED-4DB2-BD59-A6C34878D82A}">
                    <a16:rowId xmlns:a16="http://schemas.microsoft.com/office/drawing/2014/main" val="120541519"/>
                  </a:ext>
                </a:extLst>
              </a:tr>
              <a:tr h="671513">
                <a:tc>
                  <a:txBody>
                    <a:bodyPr/>
                    <a:lstStyle/>
                    <a:p>
                      <a:pPr marL="0" marR="0" algn="l">
                        <a:spcBef>
                          <a:spcPts val="0"/>
                        </a:spcBef>
                        <a:spcAft>
                          <a:spcPts val="0"/>
                        </a:spcAft>
                      </a:pPr>
                      <a:r>
                        <a:rPr lang="en-US" sz="2000" kern="0">
                          <a:effectLst/>
                          <a:latin typeface="Arial" panose="020B0604020202020204" pitchFamily="34" charset="0"/>
                          <a:cs typeface="Arial" panose="020B0604020202020204" pitchFamily="34" charset="0"/>
                        </a:rPr>
                        <a:t>   Period 4</a:t>
                      </a:r>
                      <a:endParaRPr lang="en-US" sz="2000" kern="100">
                        <a:effectLst/>
                        <a:latin typeface="Arial" panose="020B0604020202020204" pitchFamily="34" charset="0"/>
                        <a:ea typeface="DengXian" panose="02010600030101010101" pitchFamily="2" charset="-122"/>
                        <a:cs typeface="Arial" panose="020B0604020202020204" pitchFamily="34" charset="0"/>
                      </a:endParaRPr>
                    </a:p>
                  </a:txBody>
                  <a:tcPr marL="31750" marR="31750" marT="31750" marB="31750" anchor="ctr"/>
                </a:tc>
                <a:tc>
                  <a:txBody>
                    <a:bodyPr/>
                    <a:lstStyle/>
                    <a:p>
                      <a:pPr marL="0" marR="0" algn="ctr">
                        <a:spcBef>
                          <a:spcPts val="0"/>
                        </a:spcBef>
                        <a:spcAft>
                          <a:spcPts val="0"/>
                        </a:spcAft>
                      </a:pPr>
                      <a:r>
                        <a:rPr lang="en-US" sz="2800" kern="0" dirty="0">
                          <a:effectLst/>
                          <a:latin typeface="Arial" panose="020B0604020202020204" pitchFamily="34" charset="0"/>
                          <a:cs typeface="Arial" panose="020B0604020202020204" pitchFamily="34" charset="0"/>
                        </a:rPr>
                        <a:t>0.152 (0.126- 0.184)</a:t>
                      </a:r>
                      <a:endParaRPr lang="en-US" sz="2800" kern="100" dirty="0">
                        <a:effectLst/>
                        <a:latin typeface="Arial" panose="020B0604020202020204" pitchFamily="34" charset="0"/>
                        <a:ea typeface="DengXian" panose="02010600030101010101" pitchFamily="2" charset="-122"/>
                        <a:cs typeface="Arial" panose="020B0604020202020204" pitchFamily="34" charset="0"/>
                      </a:endParaRPr>
                    </a:p>
                  </a:txBody>
                  <a:tcPr marL="31750" marR="31750" marT="31750" marB="31750" anchor="ctr"/>
                </a:tc>
                <a:tc>
                  <a:txBody>
                    <a:bodyPr/>
                    <a:lstStyle/>
                    <a:p>
                      <a:pPr marL="0" marR="0" algn="ctr">
                        <a:spcBef>
                          <a:spcPts val="0"/>
                        </a:spcBef>
                        <a:spcAft>
                          <a:spcPts val="0"/>
                        </a:spcAft>
                      </a:pPr>
                      <a:r>
                        <a:rPr lang="en-US" sz="2800" kern="0" dirty="0">
                          <a:effectLst/>
                          <a:latin typeface="Arial" panose="020B0604020202020204" pitchFamily="34" charset="0"/>
                          <a:cs typeface="Arial" panose="020B0604020202020204" pitchFamily="34" charset="0"/>
                        </a:rPr>
                        <a:t>&lt;0.0001</a:t>
                      </a:r>
                      <a:endParaRPr lang="en-US" sz="2800" kern="100" dirty="0">
                        <a:effectLst/>
                        <a:latin typeface="Arial" panose="020B0604020202020204" pitchFamily="34" charset="0"/>
                        <a:ea typeface="DengXian" panose="02010600030101010101" pitchFamily="2" charset="-122"/>
                        <a:cs typeface="Arial" panose="020B0604020202020204" pitchFamily="34" charset="0"/>
                      </a:endParaRPr>
                    </a:p>
                  </a:txBody>
                  <a:tcPr marL="31750" marR="31750" marT="31750" marB="31750" anchor="ctr"/>
                </a:tc>
                <a:extLst>
                  <a:ext uri="{0D108BD9-81ED-4DB2-BD59-A6C34878D82A}">
                    <a16:rowId xmlns:a16="http://schemas.microsoft.com/office/drawing/2014/main" val="1542926188"/>
                  </a:ext>
                </a:extLst>
              </a:tr>
              <a:tr h="671513">
                <a:tc>
                  <a:txBody>
                    <a:bodyPr/>
                    <a:lstStyle/>
                    <a:p>
                      <a:pPr marL="0" marR="0" algn="l">
                        <a:spcBef>
                          <a:spcPts val="0"/>
                        </a:spcBef>
                        <a:spcAft>
                          <a:spcPts val="0"/>
                        </a:spcAft>
                      </a:pPr>
                      <a:r>
                        <a:rPr lang="en-US" sz="2000" kern="0">
                          <a:effectLst/>
                          <a:latin typeface="Arial" panose="020B0604020202020204" pitchFamily="34" charset="0"/>
                          <a:cs typeface="Arial" panose="020B0604020202020204" pitchFamily="34" charset="0"/>
                        </a:rPr>
                        <a:t>Occupation</a:t>
                      </a:r>
                      <a:endParaRPr lang="en-US" sz="2000" kern="100">
                        <a:effectLst/>
                        <a:latin typeface="Arial" panose="020B0604020202020204" pitchFamily="34" charset="0"/>
                        <a:ea typeface="DengXian" panose="02010600030101010101" pitchFamily="2" charset="-122"/>
                        <a:cs typeface="Arial" panose="020B0604020202020204" pitchFamily="34" charset="0"/>
                      </a:endParaRPr>
                    </a:p>
                  </a:txBody>
                  <a:tcPr marL="31750" marR="31750" marT="31750" marB="31750" anchor="ctr"/>
                </a:tc>
                <a:tc>
                  <a:txBody>
                    <a:bodyPr/>
                    <a:lstStyle/>
                    <a:p>
                      <a:pPr marL="0" marR="0" algn="ctr">
                        <a:spcBef>
                          <a:spcPts val="0"/>
                        </a:spcBef>
                        <a:spcAft>
                          <a:spcPts val="0"/>
                        </a:spcAft>
                      </a:pPr>
                      <a:r>
                        <a:rPr lang="en-US" sz="2800" kern="0" dirty="0">
                          <a:effectLst/>
                          <a:latin typeface="Arial" panose="020B0604020202020204" pitchFamily="34" charset="0"/>
                          <a:cs typeface="Arial" panose="020B0604020202020204" pitchFamily="34" charset="0"/>
                        </a:rPr>
                        <a:t> </a:t>
                      </a:r>
                      <a:endParaRPr lang="en-US" sz="2800" kern="100" dirty="0">
                        <a:effectLst/>
                        <a:latin typeface="Arial" panose="020B0604020202020204" pitchFamily="34" charset="0"/>
                        <a:ea typeface="DengXian" panose="02010600030101010101" pitchFamily="2" charset="-122"/>
                        <a:cs typeface="Arial" panose="020B0604020202020204" pitchFamily="34" charset="0"/>
                      </a:endParaRPr>
                    </a:p>
                  </a:txBody>
                  <a:tcPr marL="31750" marR="31750" marT="31750" marB="31750" anchor="ctr"/>
                </a:tc>
                <a:tc>
                  <a:txBody>
                    <a:bodyPr/>
                    <a:lstStyle/>
                    <a:p>
                      <a:pPr marL="0" marR="0" algn="ctr">
                        <a:spcBef>
                          <a:spcPts val="0"/>
                        </a:spcBef>
                        <a:spcAft>
                          <a:spcPts val="0"/>
                        </a:spcAft>
                      </a:pPr>
                      <a:r>
                        <a:rPr lang="en-US" sz="2800" kern="0" dirty="0">
                          <a:effectLst/>
                          <a:latin typeface="Arial" panose="020B0604020202020204" pitchFamily="34" charset="0"/>
                          <a:cs typeface="Arial" panose="020B0604020202020204" pitchFamily="34" charset="0"/>
                        </a:rPr>
                        <a:t> </a:t>
                      </a:r>
                      <a:endParaRPr lang="en-US" sz="2800" kern="100" dirty="0">
                        <a:effectLst/>
                        <a:latin typeface="Arial" panose="020B0604020202020204" pitchFamily="34" charset="0"/>
                        <a:ea typeface="DengXian" panose="02010600030101010101" pitchFamily="2" charset="-122"/>
                        <a:cs typeface="Arial" panose="020B0604020202020204" pitchFamily="34" charset="0"/>
                      </a:endParaRPr>
                    </a:p>
                  </a:txBody>
                  <a:tcPr marL="31750" marR="31750" marT="31750" marB="31750" anchor="ctr"/>
                </a:tc>
                <a:extLst>
                  <a:ext uri="{0D108BD9-81ED-4DB2-BD59-A6C34878D82A}">
                    <a16:rowId xmlns:a16="http://schemas.microsoft.com/office/drawing/2014/main" val="1309659135"/>
                  </a:ext>
                </a:extLst>
              </a:tr>
              <a:tr h="671513">
                <a:tc>
                  <a:txBody>
                    <a:bodyPr/>
                    <a:lstStyle/>
                    <a:p>
                      <a:pPr marL="0" marR="0" algn="l">
                        <a:spcBef>
                          <a:spcPts val="0"/>
                        </a:spcBef>
                        <a:spcAft>
                          <a:spcPts val="0"/>
                        </a:spcAft>
                      </a:pPr>
                      <a:r>
                        <a:rPr lang="en-US" sz="2000" kern="0">
                          <a:effectLst/>
                          <a:latin typeface="Arial" panose="020B0604020202020204" pitchFamily="34" charset="0"/>
                          <a:cs typeface="Arial" panose="020B0604020202020204" pitchFamily="34" charset="0"/>
                        </a:rPr>
                        <a:t>   Non-healthcare worker</a:t>
                      </a:r>
                      <a:endParaRPr lang="en-US" sz="2000" kern="100">
                        <a:effectLst/>
                        <a:latin typeface="Arial" panose="020B0604020202020204" pitchFamily="34" charset="0"/>
                        <a:ea typeface="DengXian" panose="02010600030101010101" pitchFamily="2" charset="-122"/>
                        <a:cs typeface="Arial" panose="020B0604020202020204" pitchFamily="34" charset="0"/>
                      </a:endParaRPr>
                    </a:p>
                  </a:txBody>
                  <a:tcPr marL="31750" marR="31750" marT="31750" marB="31750" anchor="ctr"/>
                </a:tc>
                <a:tc>
                  <a:txBody>
                    <a:bodyPr/>
                    <a:lstStyle/>
                    <a:p>
                      <a:pPr marL="0" marR="0" algn="ctr">
                        <a:spcBef>
                          <a:spcPts val="0"/>
                        </a:spcBef>
                        <a:spcAft>
                          <a:spcPts val="0"/>
                        </a:spcAft>
                      </a:pPr>
                      <a:r>
                        <a:rPr lang="en-US" sz="2800" kern="0" dirty="0">
                          <a:effectLst/>
                          <a:latin typeface="Arial" panose="020B0604020202020204" pitchFamily="34" charset="0"/>
                          <a:cs typeface="Arial" panose="020B0604020202020204" pitchFamily="34" charset="0"/>
                        </a:rPr>
                        <a:t>Ref.</a:t>
                      </a:r>
                      <a:endParaRPr lang="en-US" sz="2800" kern="100" dirty="0">
                        <a:effectLst/>
                        <a:latin typeface="Arial" panose="020B0604020202020204" pitchFamily="34" charset="0"/>
                        <a:ea typeface="DengXian" panose="02010600030101010101" pitchFamily="2" charset="-122"/>
                        <a:cs typeface="Arial" panose="020B0604020202020204" pitchFamily="34" charset="0"/>
                      </a:endParaRPr>
                    </a:p>
                  </a:txBody>
                  <a:tcPr marL="31750" marR="31750" marT="31750" marB="31750" anchor="ctr"/>
                </a:tc>
                <a:tc>
                  <a:txBody>
                    <a:bodyPr/>
                    <a:lstStyle/>
                    <a:p>
                      <a:pPr marL="0" marR="0" algn="ctr">
                        <a:spcBef>
                          <a:spcPts val="0"/>
                        </a:spcBef>
                        <a:spcAft>
                          <a:spcPts val="0"/>
                        </a:spcAft>
                      </a:pPr>
                      <a:r>
                        <a:rPr lang="en-US" sz="2800" kern="0" dirty="0">
                          <a:effectLst/>
                          <a:latin typeface="Arial" panose="020B0604020202020204" pitchFamily="34" charset="0"/>
                          <a:cs typeface="Arial" panose="020B0604020202020204" pitchFamily="34" charset="0"/>
                        </a:rPr>
                        <a:t> </a:t>
                      </a:r>
                      <a:endParaRPr lang="en-US" sz="2800" kern="100" dirty="0">
                        <a:effectLst/>
                        <a:latin typeface="Arial" panose="020B0604020202020204" pitchFamily="34" charset="0"/>
                        <a:ea typeface="DengXian" panose="02010600030101010101" pitchFamily="2" charset="-122"/>
                        <a:cs typeface="Arial" panose="020B0604020202020204" pitchFamily="34" charset="0"/>
                      </a:endParaRPr>
                    </a:p>
                  </a:txBody>
                  <a:tcPr marL="31750" marR="31750" marT="31750" marB="31750" anchor="ctr"/>
                </a:tc>
                <a:extLst>
                  <a:ext uri="{0D108BD9-81ED-4DB2-BD59-A6C34878D82A}">
                    <a16:rowId xmlns:a16="http://schemas.microsoft.com/office/drawing/2014/main" val="227084950"/>
                  </a:ext>
                </a:extLst>
              </a:tr>
              <a:tr h="671513">
                <a:tc>
                  <a:txBody>
                    <a:bodyPr/>
                    <a:lstStyle/>
                    <a:p>
                      <a:pPr marL="0" marR="0" algn="l">
                        <a:spcBef>
                          <a:spcPts val="0"/>
                        </a:spcBef>
                        <a:spcAft>
                          <a:spcPts val="0"/>
                        </a:spcAft>
                      </a:pPr>
                      <a:r>
                        <a:rPr lang="en-US" sz="2000" kern="0">
                          <a:effectLst/>
                          <a:latin typeface="Arial" panose="020B0604020202020204" pitchFamily="34" charset="0"/>
                          <a:cs typeface="Arial" panose="020B0604020202020204" pitchFamily="34" charset="0"/>
                        </a:rPr>
                        <a:t>   Healthcare worker</a:t>
                      </a:r>
                      <a:endParaRPr lang="en-US" sz="2000" kern="100">
                        <a:effectLst/>
                        <a:latin typeface="Arial" panose="020B0604020202020204" pitchFamily="34" charset="0"/>
                        <a:ea typeface="DengXian" panose="02010600030101010101" pitchFamily="2" charset="-122"/>
                        <a:cs typeface="Arial" panose="020B0604020202020204" pitchFamily="34" charset="0"/>
                      </a:endParaRPr>
                    </a:p>
                  </a:txBody>
                  <a:tcPr marL="31750" marR="31750" marT="31750" marB="31750" anchor="ctr"/>
                </a:tc>
                <a:tc>
                  <a:txBody>
                    <a:bodyPr/>
                    <a:lstStyle/>
                    <a:p>
                      <a:pPr marL="0" marR="0" algn="ctr">
                        <a:spcBef>
                          <a:spcPts val="0"/>
                        </a:spcBef>
                        <a:spcAft>
                          <a:spcPts val="0"/>
                        </a:spcAft>
                      </a:pPr>
                      <a:r>
                        <a:rPr lang="en-US" sz="2800" kern="0" dirty="0">
                          <a:effectLst/>
                          <a:latin typeface="Arial" panose="020B0604020202020204" pitchFamily="34" charset="0"/>
                          <a:cs typeface="Arial" panose="020B0604020202020204" pitchFamily="34" charset="0"/>
                        </a:rPr>
                        <a:t>1.120 (0.958- 1.308)</a:t>
                      </a:r>
                      <a:endParaRPr lang="en-US" sz="2800" kern="100" dirty="0">
                        <a:effectLst/>
                        <a:latin typeface="Arial" panose="020B0604020202020204" pitchFamily="34" charset="0"/>
                        <a:ea typeface="DengXian" panose="02010600030101010101" pitchFamily="2" charset="-122"/>
                        <a:cs typeface="Arial" panose="020B0604020202020204" pitchFamily="34" charset="0"/>
                      </a:endParaRPr>
                    </a:p>
                  </a:txBody>
                  <a:tcPr marL="31750" marR="31750" marT="31750" marB="31750" anchor="ctr"/>
                </a:tc>
                <a:tc>
                  <a:txBody>
                    <a:bodyPr/>
                    <a:lstStyle/>
                    <a:p>
                      <a:pPr marL="0" marR="0" algn="ctr">
                        <a:spcBef>
                          <a:spcPts val="0"/>
                        </a:spcBef>
                        <a:spcAft>
                          <a:spcPts val="0"/>
                        </a:spcAft>
                      </a:pPr>
                      <a:r>
                        <a:rPr lang="en-US" sz="2800" kern="0" dirty="0">
                          <a:effectLst/>
                          <a:latin typeface="Arial" panose="020B0604020202020204" pitchFamily="34" charset="0"/>
                          <a:cs typeface="Arial" panose="020B0604020202020204" pitchFamily="34" charset="0"/>
                        </a:rPr>
                        <a:t>0.155</a:t>
                      </a:r>
                      <a:endParaRPr lang="en-US" sz="2800" kern="100" dirty="0">
                        <a:effectLst/>
                        <a:latin typeface="Arial" panose="020B0604020202020204" pitchFamily="34" charset="0"/>
                        <a:ea typeface="DengXian" panose="02010600030101010101" pitchFamily="2" charset="-122"/>
                        <a:cs typeface="Arial" panose="020B0604020202020204" pitchFamily="34" charset="0"/>
                      </a:endParaRPr>
                    </a:p>
                  </a:txBody>
                  <a:tcPr marL="31750" marR="31750" marT="31750" marB="31750" anchor="ctr"/>
                </a:tc>
                <a:extLst>
                  <a:ext uri="{0D108BD9-81ED-4DB2-BD59-A6C34878D82A}">
                    <a16:rowId xmlns:a16="http://schemas.microsoft.com/office/drawing/2014/main" val="3327678377"/>
                  </a:ext>
                </a:extLst>
              </a:tr>
            </a:tbl>
          </a:graphicData>
        </a:graphic>
      </p:graphicFrame>
    </p:spTree>
    <p:extLst>
      <p:ext uri="{BB962C8B-B14F-4D97-AF65-F5344CB8AC3E}">
        <p14:creationId xmlns:p14="http://schemas.microsoft.com/office/powerpoint/2010/main" val="307334818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81C6D6-79C7-4477-B371-5E164A8DFCA5}"/>
              </a:ext>
            </a:extLst>
          </p:cNvPr>
          <p:cNvSpPr txBox="1">
            <a:spLocks noGrp="1"/>
          </p:cNvSpPr>
          <p:nvPr>
            <p:ph type="title"/>
          </p:nvPr>
        </p:nvSpPr>
        <p:spPr>
          <a:xfrm>
            <a:off x="0" y="134120"/>
            <a:ext cx="12192000" cy="1097914"/>
          </a:xfrm>
          <a:prstGeom prst="rect">
            <a:avLst/>
          </a:prstGeom>
          <a:solidFill>
            <a:srgbClr val="15716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chemeClr val="bg1"/>
                </a:solidFill>
                <a:latin typeface="Arial" panose="020B0604020202020204" pitchFamily="34" charset="0"/>
                <a:cs typeface="Arial" panose="020B0604020202020204" pitchFamily="34" charset="0"/>
              </a:rPr>
              <a:t>Findings on Severity Risk</a:t>
            </a:r>
            <a:endParaRPr lang="en-US" sz="2800" b="1" dirty="0">
              <a:solidFill>
                <a:schemeClr val="bg1"/>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223838" y="1914524"/>
            <a:ext cx="11744324" cy="4422909"/>
          </a:xfrm>
        </p:spPr>
        <p:txBody>
          <a:bodyPr>
            <a:noAutofit/>
          </a:bodyPr>
          <a:lstStyle/>
          <a:p>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risk of severity increases with age, and elderly people are at a </a:t>
            </a:r>
            <a:r>
              <a:rPr lang="en-US" dirty="0" smtClean="0">
                <a:latin typeface="Arial" panose="020B0604020202020204" pitchFamily="34" charset="0"/>
                <a:cs typeface="Arial" panose="020B0604020202020204" pitchFamily="34" charset="0"/>
              </a:rPr>
              <a:t>statistically significant much higher </a:t>
            </a:r>
            <a:r>
              <a:rPr lang="en-US" dirty="0">
                <a:latin typeface="Arial" panose="020B0604020202020204" pitchFamily="34" charset="0"/>
                <a:cs typeface="Arial" panose="020B0604020202020204" pitchFamily="34" charset="0"/>
              </a:rPr>
              <a:t>risk of becoming severe (RR=3 for 60-79 and RR=5 for 80</a:t>
            </a:r>
            <a:r>
              <a:rPr lang="en-US" dirty="0" smtClean="0">
                <a:latin typeface="Arial" panose="020B0604020202020204" pitchFamily="34" charset="0"/>
                <a:cs typeface="Arial" panose="020B0604020202020204" pitchFamily="34" charset="0"/>
              </a:rPr>
              <a:t>+, p-value&lt;0.0001).</a:t>
            </a:r>
          </a:p>
          <a:p>
            <a:endParaRPr lang="en-US" sz="2600" dirty="0">
              <a:latin typeface="Arial" panose="020B0604020202020204" pitchFamily="34" charset="0"/>
              <a:cs typeface="Arial" panose="020B0604020202020204" pitchFamily="34" charset="0"/>
            </a:endParaRPr>
          </a:p>
          <a:p>
            <a:r>
              <a:rPr lang="en-US" sz="2600" dirty="0" smtClean="0">
                <a:latin typeface="Arial" panose="020B0604020202020204" pitchFamily="34" charset="0"/>
                <a:cs typeface="Arial" panose="020B0604020202020204" pitchFamily="34" charset="0"/>
              </a:rPr>
              <a:t>Women have a statistically significant lower risk of becoming severe than men (RR=0.9, p-value=0.002)</a:t>
            </a:r>
          </a:p>
          <a:p>
            <a:endParaRPr lang="en-US" sz="2600" dirty="0">
              <a:latin typeface="Arial" panose="020B0604020202020204" pitchFamily="34" charset="0"/>
              <a:cs typeface="Arial" panose="020B0604020202020204" pitchFamily="34" charset="0"/>
            </a:endParaRPr>
          </a:p>
          <a:p>
            <a:r>
              <a:rPr lang="en-US" sz="2600" dirty="0" smtClean="0">
                <a:latin typeface="Arial" panose="020B0604020202020204" pitchFamily="34" charset="0"/>
                <a:cs typeface="Arial" panose="020B0604020202020204" pitchFamily="34" charset="0"/>
              </a:rPr>
              <a:t>Healthcare workers have a statistically  insignificant slightly higher risk of becoming severe compared to general public  (RR=1.12, p-value=0.16)</a:t>
            </a: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982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81C6D6-79C7-4477-B371-5E164A8DFCA5}"/>
              </a:ext>
            </a:extLst>
          </p:cNvPr>
          <p:cNvSpPr txBox="1">
            <a:spLocks noGrp="1"/>
          </p:cNvSpPr>
          <p:nvPr>
            <p:ph type="title"/>
          </p:nvPr>
        </p:nvSpPr>
        <p:spPr>
          <a:xfrm>
            <a:off x="0" y="134120"/>
            <a:ext cx="12192000" cy="1097914"/>
          </a:xfrm>
          <a:prstGeom prst="rect">
            <a:avLst/>
          </a:prstGeom>
          <a:solidFill>
            <a:srgbClr val="15716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chemeClr val="bg1"/>
                </a:solidFill>
                <a:latin typeface="Arial" panose="020B0604020202020204" pitchFamily="34" charset="0"/>
                <a:cs typeface="Arial" panose="020B0604020202020204" pitchFamily="34" charset="0"/>
              </a:rPr>
              <a:t>Take home message #</a:t>
            </a:r>
            <a:r>
              <a:rPr lang="en-US" sz="2800" b="1" dirty="0">
                <a:solidFill>
                  <a:schemeClr val="bg1"/>
                </a:solidFill>
                <a:latin typeface="Arial" panose="020B0604020202020204" pitchFamily="34" charset="0"/>
                <a:cs typeface="Arial" panose="020B0604020202020204" pitchFamily="34" charset="0"/>
              </a:rPr>
              <a:t>6</a:t>
            </a:r>
            <a:r>
              <a:rPr lang="en-US" sz="2800" b="1" dirty="0" smtClean="0">
                <a:solidFill>
                  <a:schemeClr val="bg1"/>
                </a:solidFill>
                <a:latin typeface="Arial" panose="020B0604020202020204" pitchFamily="34" charset="0"/>
                <a:cs typeface="Arial" panose="020B0604020202020204" pitchFamily="34" charset="0"/>
              </a:rPr>
              <a:t>: Early Diagnosis and Early Treatment</a:t>
            </a:r>
            <a:endParaRPr lang="en-US" sz="2800" b="1" dirty="0">
              <a:solidFill>
                <a:schemeClr val="bg1"/>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223838" y="1914524"/>
            <a:ext cx="11744324" cy="4422909"/>
          </a:xfrm>
        </p:spPr>
        <p:txBody>
          <a:bodyPr>
            <a:noAutofit/>
          </a:bodyPr>
          <a:lstStyle/>
          <a:p>
            <a:pPr>
              <a:lnSpc>
                <a:spcPct val="150000"/>
              </a:lnSpc>
            </a:pPr>
            <a:r>
              <a:rPr lang="en-US" dirty="0" smtClean="0"/>
              <a:t> </a:t>
            </a:r>
            <a:r>
              <a:rPr lang="en-US" dirty="0" smtClean="0">
                <a:latin typeface="Arial" panose="020B0604020202020204" pitchFamily="34" charset="0"/>
                <a:cs typeface="Arial" panose="020B0604020202020204" pitchFamily="34" charset="0"/>
              </a:rPr>
              <a:t>Early diagnosis and early treatment will help prevent cases from progressing to become severe cases, who have a much higher risk of death, like ARDS patients</a:t>
            </a:r>
          </a:p>
          <a:p>
            <a:pPr>
              <a:lnSpc>
                <a:spcPct val="150000"/>
              </a:lnSpc>
            </a:pPr>
            <a:endParaRPr lang="en-US" dirty="0">
              <a:latin typeface="Arial" panose="020B0604020202020204" pitchFamily="34" charset="0"/>
              <a:cs typeface="Arial" panose="020B0604020202020204" pitchFamily="34" charset="0"/>
            </a:endParaRPr>
          </a:p>
          <a:p>
            <a:pPr>
              <a:lnSpc>
                <a:spcPct val="150000"/>
              </a:lnSpc>
            </a:pPr>
            <a:r>
              <a:rPr lang="en-US" dirty="0" smtClean="0">
                <a:latin typeface="Arial" panose="020B0604020202020204" pitchFamily="34" charset="0"/>
                <a:cs typeface="Arial" panose="020B0604020202020204" pitchFamily="34" charset="0"/>
              </a:rPr>
              <a:t>Especially for elderly people and healthcare workers.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828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Image result for 方舱医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700" y="1953419"/>
            <a:ext cx="6010275" cy="40068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方舱医院"/>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0650" y="1953419"/>
            <a:ext cx="5651500" cy="388540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48000" y="6049818"/>
            <a:ext cx="5190836" cy="461665"/>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Congratulations, Wuhan!</a:t>
            </a:r>
            <a:endParaRPr lang="en-US" sz="2400" b="1" dirty="0">
              <a:solidFill>
                <a:srgbClr val="0070C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5B81C6D6-79C7-4477-B371-5E164A8DFCA5}"/>
              </a:ext>
            </a:extLst>
          </p:cNvPr>
          <p:cNvSpPr txBox="1">
            <a:spLocks/>
          </p:cNvSpPr>
          <p:nvPr/>
        </p:nvSpPr>
        <p:spPr>
          <a:xfrm>
            <a:off x="0" y="134120"/>
            <a:ext cx="12192000" cy="1097914"/>
          </a:xfrm>
          <a:prstGeom prst="rect">
            <a:avLst/>
          </a:prstGeom>
          <a:solidFill>
            <a:srgbClr val="15716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b="1"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152401" y="332509"/>
            <a:ext cx="11965708" cy="954107"/>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All the </a:t>
            </a:r>
            <a:r>
              <a:rPr lang="en-US" altLang="zh-CN" sz="2800" b="1" dirty="0">
                <a:solidFill>
                  <a:schemeClr val="bg1"/>
                </a:solidFill>
                <a:latin typeface="Arial" panose="020B0604020202020204" pitchFamily="34" charset="0"/>
                <a:cs typeface="Arial" panose="020B0604020202020204" pitchFamily="34" charset="0"/>
              </a:rPr>
              <a:t>16 </a:t>
            </a:r>
            <a:r>
              <a:rPr lang="en-US" altLang="zh-CN" sz="2800" b="1" dirty="0" err="1">
                <a:solidFill>
                  <a:schemeClr val="bg1"/>
                </a:solidFill>
                <a:latin typeface="Arial" panose="020B0604020202020204" pitchFamily="34" charset="0"/>
                <a:cs typeface="Arial" panose="020B0604020202020204" pitchFamily="34" charset="0"/>
              </a:rPr>
              <a:t>Fangchang</a:t>
            </a:r>
            <a:r>
              <a:rPr lang="en-US" altLang="zh-CN" sz="2800" b="1" dirty="0">
                <a:solidFill>
                  <a:schemeClr val="bg1"/>
                </a:solidFill>
                <a:latin typeface="Arial" panose="020B0604020202020204" pitchFamily="34" charset="0"/>
                <a:cs typeface="Arial" panose="020B0604020202020204" pitchFamily="34" charset="0"/>
              </a:rPr>
              <a:t> (Mobile Cabin) Hospitals </a:t>
            </a:r>
            <a:r>
              <a:rPr lang="en-US" altLang="zh-CN" sz="2800" b="1" dirty="0" smtClean="0">
                <a:solidFill>
                  <a:schemeClr val="bg1"/>
                </a:solidFill>
                <a:latin typeface="Arial" panose="020B0604020202020204" pitchFamily="34" charset="0"/>
                <a:cs typeface="Arial" panose="020B0604020202020204" pitchFamily="34" charset="0"/>
              </a:rPr>
              <a:t>in Wuhan were </a:t>
            </a:r>
            <a:r>
              <a:rPr lang="en-US" altLang="zh-CN" sz="2800" b="1" dirty="0">
                <a:solidFill>
                  <a:schemeClr val="bg1"/>
                </a:solidFill>
                <a:latin typeface="Arial" panose="020B0604020202020204" pitchFamily="34" charset="0"/>
                <a:cs typeface="Arial" panose="020B0604020202020204" pitchFamily="34" charset="0"/>
              </a:rPr>
              <a:t>closed on March 10, 2020: Cleared All Patients</a:t>
            </a:r>
            <a:endParaRPr lang="en-US" sz="2800" dirty="0">
              <a:solidFill>
                <a:schemeClr val="bg1"/>
              </a:solidFill>
            </a:endParaRPr>
          </a:p>
        </p:txBody>
      </p:sp>
      <p:sp>
        <p:nvSpPr>
          <p:cNvPr id="5" name="Rectangle 4"/>
          <p:cNvSpPr/>
          <p:nvPr/>
        </p:nvSpPr>
        <p:spPr>
          <a:xfrm>
            <a:off x="8672946" y="2225964"/>
            <a:ext cx="3232728" cy="692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811491" y="2382982"/>
            <a:ext cx="3657600" cy="461665"/>
          </a:xfrm>
          <a:prstGeom prst="rect">
            <a:avLst/>
          </a:prstGeom>
          <a:noFill/>
        </p:spPr>
        <p:txBody>
          <a:bodyPr wrap="square" rtlCol="0">
            <a:spAutoFit/>
          </a:bodyPr>
          <a:lstStyle/>
          <a:p>
            <a:r>
              <a:rPr lang="en-US" sz="2400" b="1" dirty="0" smtClean="0">
                <a:solidFill>
                  <a:schemeClr val="bg1"/>
                </a:solidFill>
                <a:latin typeface="Arial" panose="020B0604020202020204" pitchFamily="34" charset="0"/>
                <a:cs typeface="Arial" panose="020B0604020202020204" pitchFamily="34" charset="0"/>
              </a:rPr>
              <a:t>Closing Celebration</a:t>
            </a:r>
            <a:endParaRPr lang="en-US"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17048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81C6D6-79C7-4477-B371-5E164A8DFCA5}"/>
              </a:ext>
            </a:extLst>
          </p:cNvPr>
          <p:cNvSpPr txBox="1">
            <a:spLocks noGrp="1"/>
          </p:cNvSpPr>
          <p:nvPr>
            <p:ph type="title"/>
          </p:nvPr>
        </p:nvSpPr>
        <p:spPr>
          <a:xfrm>
            <a:off x="0" y="134120"/>
            <a:ext cx="12192000" cy="1097914"/>
          </a:xfrm>
          <a:prstGeom prst="rect">
            <a:avLst/>
          </a:prstGeom>
          <a:solidFill>
            <a:srgbClr val="15716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chemeClr val="bg1"/>
                </a:solidFill>
                <a:latin typeface="Arial" panose="020B0604020202020204" pitchFamily="34" charset="0"/>
                <a:cs typeface="Arial" panose="020B0604020202020204" pitchFamily="34" charset="0"/>
              </a:rPr>
              <a:t>#s </a:t>
            </a:r>
            <a:r>
              <a:rPr lang="en-US" sz="2800" b="1" dirty="0" smtClean="0">
                <a:solidFill>
                  <a:schemeClr val="bg1"/>
                </a:solidFill>
                <a:latin typeface="Arial" panose="020B0604020202020204" pitchFamily="34" charset="0"/>
                <a:cs typeface="Arial" panose="020B0604020202020204" pitchFamily="34" charset="0"/>
              </a:rPr>
              <a:t>of New and Total </a:t>
            </a:r>
            <a:r>
              <a:rPr lang="en-US" sz="2800" b="1" dirty="0" smtClean="0">
                <a:solidFill>
                  <a:schemeClr val="bg1"/>
                </a:solidFill>
                <a:latin typeface="Arial" panose="020B0604020202020204" pitchFamily="34" charset="0"/>
                <a:cs typeface="Arial" panose="020B0604020202020204" pitchFamily="34" charset="0"/>
              </a:rPr>
              <a:t>Current</a:t>
            </a:r>
            <a:r>
              <a:rPr lang="en-US" sz="2800" b="1" dirty="0" smtClean="0">
                <a:solidFill>
                  <a:schemeClr val="bg1"/>
                </a:solidFill>
                <a:latin typeface="Arial" panose="020B0604020202020204" pitchFamily="34" charset="0"/>
                <a:cs typeface="Arial" panose="020B0604020202020204" pitchFamily="34" charset="0"/>
              </a:rPr>
              <a:t> Suspected Cases</a:t>
            </a:r>
            <a:r>
              <a:rPr lang="en-US" sz="2800" b="1" dirty="0" smtClean="0">
                <a:solidFill>
                  <a:schemeClr val="bg1"/>
                </a:solidFill>
                <a:latin typeface="Arial" panose="020B0604020202020204" pitchFamily="34" charset="0"/>
                <a:cs typeface="Arial" panose="020B0604020202020204" pitchFamily="34" charset="0"/>
              </a:rPr>
              <a:t>: Wuhan, Non-Wuhan and Boston, March 13, 2020</a:t>
            </a:r>
            <a:endParaRPr lang="en-US" sz="2800" b="1" dirty="0">
              <a:solidFill>
                <a:schemeClr val="bg1"/>
              </a:solidFill>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20941574"/>
              </p:ext>
            </p:extLst>
          </p:nvPr>
        </p:nvGraphicFramePr>
        <p:xfrm>
          <a:off x="919336" y="1472278"/>
          <a:ext cx="8529464" cy="4918362"/>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9245600" y="5831840"/>
            <a:ext cx="2692400" cy="923330"/>
          </a:xfrm>
          <a:prstGeom prst="rect">
            <a:avLst/>
          </a:prstGeom>
          <a:noFill/>
        </p:spPr>
        <p:txBody>
          <a:bodyPr wrap="square" rtlCol="0">
            <a:spAutoFit/>
          </a:bodyPr>
          <a:lstStyle/>
          <a:p>
            <a:r>
              <a:rPr lang="en-US" dirty="0" smtClean="0"/>
              <a:t>These numbers are from internet,  and might not be fully accurate</a:t>
            </a:r>
            <a:endParaRPr lang="en-US" dirty="0"/>
          </a:p>
        </p:txBody>
      </p:sp>
    </p:spTree>
    <p:extLst>
      <p:ext uri="{BB962C8B-B14F-4D97-AF65-F5344CB8AC3E}">
        <p14:creationId xmlns:p14="http://schemas.microsoft.com/office/powerpoint/2010/main" val="355771674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81C6D6-79C7-4477-B371-5E164A8DFCA5}"/>
              </a:ext>
            </a:extLst>
          </p:cNvPr>
          <p:cNvSpPr txBox="1">
            <a:spLocks noGrp="1"/>
          </p:cNvSpPr>
          <p:nvPr>
            <p:ph type="title"/>
          </p:nvPr>
        </p:nvSpPr>
        <p:spPr>
          <a:xfrm>
            <a:off x="0" y="134120"/>
            <a:ext cx="12192000" cy="1097914"/>
          </a:xfrm>
          <a:prstGeom prst="rect">
            <a:avLst/>
          </a:prstGeom>
          <a:solidFill>
            <a:srgbClr val="15716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chemeClr val="bg1"/>
                </a:solidFill>
                <a:latin typeface="Arial" panose="020B0604020202020204" pitchFamily="34" charset="0"/>
                <a:cs typeface="Arial" panose="020B0604020202020204" pitchFamily="34" charset="0"/>
              </a:rPr>
              <a:t>#s of </a:t>
            </a:r>
            <a:r>
              <a:rPr lang="en-US" sz="2800" b="1" dirty="0" smtClean="0">
                <a:solidFill>
                  <a:schemeClr val="bg1"/>
                </a:solidFill>
                <a:latin typeface="Arial" panose="020B0604020202020204" pitchFamily="34" charset="0"/>
                <a:cs typeface="Arial" panose="020B0604020202020204" pitchFamily="34" charset="0"/>
              </a:rPr>
              <a:t>New </a:t>
            </a:r>
            <a:r>
              <a:rPr lang="en-US" sz="2800" b="1" dirty="0" smtClean="0">
                <a:solidFill>
                  <a:schemeClr val="bg1"/>
                </a:solidFill>
                <a:latin typeface="Arial" panose="020B0604020202020204" pitchFamily="34" charset="0"/>
                <a:cs typeface="Arial" panose="020B0604020202020204" pitchFamily="34" charset="0"/>
              </a:rPr>
              <a:t>and </a:t>
            </a:r>
            <a:r>
              <a:rPr lang="en-US" sz="2800" b="1" dirty="0" smtClean="0">
                <a:solidFill>
                  <a:schemeClr val="bg1"/>
                </a:solidFill>
                <a:latin typeface="Arial" panose="020B0604020202020204" pitchFamily="34" charset="0"/>
                <a:cs typeface="Arial" panose="020B0604020202020204" pitchFamily="34" charset="0"/>
              </a:rPr>
              <a:t>Suspected </a:t>
            </a:r>
            <a:r>
              <a:rPr lang="en-US" sz="2800" b="1" dirty="0" smtClean="0">
                <a:solidFill>
                  <a:schemeClr val="bg1"/>
                </a:solidFill>
                <a:latin typeface="Arial" panose="020B0604020202020204" pitchFamily="34" charset="0"/>
                <a:cs typeface="Arial" panose="020B0604020202020204" pitchFamily="34" charset="0"/>
              </a:rPr>
              <a:t>Cases in Italy, March 12, 2020</a:t>
            </a:r>
            <a:endParaRPr lang="en-US" sz="2800" b="1" dirty="0">
              <a:solidFill>
                <a:schemeClr val="bg1"/>
              </a:solidFill>
              <a:latin typeface="Arial" panose="020B0604020202020204" pitchFamily="34" charset="0"/>
              <a:cs typeface="Arial" panose="020B0604020202020204" pitchFamily="34" charset="0"/>
            </a:endParaRPr>
          </a:p>
        </p:txBody>
      </p:sp>
      <p:graphicFrame>
        <p:nvGraphicFramePr>
          <p:cNvPr id="11" name="Chart 10"/>
          <p:cNvGraphicFramePr/>
          <p:nvPr>
            <p:extLst>
              <p:ext uri="{D42A27DB-BD31-4B8C-83A1-F6EECF244321}">
                <p14:modId xmlns:p14="http://schemas.microsoft.com/office/powerpoint/2010/main" val="1635478196"/>
              </p:ext>
            </p:extLst>
          </p:nvPr>
        </p:nvGraphicFramePr>
        <p:xfrm>
          <a:off x="1920240" y="1483360"/>
          <a:ext cx="8026400" cy="49784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9337040" y="5538430"/>
            <a:ext cx="2712720" cy="923330"/>
          </a:xfrm>
          <a:prstGeom prst="rect">
            <a:avLst/>
          </a:prstGeom>
          <a:noFill/>
        </p:spPr>
        <p:txBody>
          <a:bodyPr wrap="square" rtlCol="0">
            <a:spAutoFit/>
          </a:bodyPr>
          <a:lstStyle/>
          <a:p>
            <a:r>
              <a:rPr lang="en-US"/>
              <a:t>These numbers are from internet,  and might not be fully accurate</a:t>
            </a:r>
            <a:endParaRPr lang="en-US" dirty="0"/>
          </a:p>
        </p:txBody>
      </p:sp>
    </p:spTree>
    <p:extLst>
      <p:ext uri="{BB962C8B-B14F-4D97-AF65-F5344CB8AC3E}">
        <p14:creationId xmlns:p14="http://schemas.microsoft.com/office/powerpoint/2010/main" val="395456631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5385" y="1362075"/>
            <a:ext cx="10978415" cy="4814888"/>
          </a:xfrm>
        </p:spPr>
        <p:txBody>
          <a:bodyPr/>
          <a:lstStyle/>
          <a:p>
            <a:pPr marL="0" indent="0">
              <a:lnSpc>
                <a:spcPct val="100000"/>
              </a:lnSpc>
              <a:spcAft>
                <a:spcPts val="600"/>
              </a:spcAft>
              <a:buNone/>
            </a:pPr>
            <a:r>
              <a:rPr lang="en-US" dirty="0">
                <a:solidFill>
                  <a:srgbClr val="14171A"/>
                </a:solidFill>
                <a:latin typeface="Arial" panose="020B0604020202020204" pitchFamily="34" charset="0"/>
                <a:cs typeface="Arial" panose="020B0604020202020204" pitchFamily="34" charset="0"/>
              </a:rPr>
              <a:t>Huge </a:t>
            </a:r>
            <a:r>
              <a:rPr lang="en-US" dirty="0" smtClean="0">
                <a:solidFill>
                  <a:srgbClr val="14171A"/>
                </a:solidFill>
                <a:latin typeface="Arial" panose="020B0604020202020204" pitchFamily="34" charset="0"/>
                <a:cs typeface="Arial" panose="020B0604020202020204" pitchFamily="34" charset="0"/>
              </a:rPr>
              <a:t>thanks go </a:t>
            </a:r>
            <a:r>
              <a:rPr lang="en-US" dirty="0">
                <a:solidFill>
                  <a:srgbClr val="14171A"/>
                </a:solidFill>
                <a:latin typeface="Arial" panose="020B0604020202020204" pitchFamily="34" charset="0"/>
                <a:cs typeface="Arial" panose="020B0604020202020204" pitchFamily="34" charset="0"/>
              </a:rPr>
              <a:t>to all the </a:t>
            </a:r>
            <a:r>
              <a:rPr lang="en-US" dirty="0" smtClean="0">
                <a:solidFill>
                  <a:srgbClr val="14171A"/>
                </a:solidFill>
                <a:latin typeface="Arial" panose="020B0604020202020204" pitchFamily="34" charset="0"/>
                <a:cs typeface="Arial" panose="020B0604020202020204" pitchFamily="34" charset="0"/>
              </a:rPr>
              <a:t>citizens of Wuhan, </a:t>
            </a:r>
            <a:r>
              <a:rPr lang="en-US" dirty="0">
                <a:solidFill>
                  <a:srgbClr val="14171A"/>
                </a:solidFill>
                <a:latin typeface="Arial" panose="020B0604020202020204" pitchFamily="34" charset="0"/>
                <a:cs typeface="Arial" panose="020B0604020202020204" pitchFamily="34" charset="0"/>
              </a:rPr>
              <a:t>the local </a:t>
            </a:r>
            <a:r>
              <a:rPr lang="en-US" dirty="0" smtClean="0">
                <a:solidFill>
                  <a:srgbClr val="14171A"/>
                </a:solidFill>
                <a:latin typeface="Arial" panose="020B0604020202020204" pitchFamily="34" charset="0"/>
                <a:cs typeface="Arial" panose="020B0604020202020204" pitchFamily="34" charset="0"/>
              </a:rPr>
              <a:t>healthcare workers, </a:t>
            </a:r>
            <a:r>
              <a:rPr lang="en-US" dirty="0">
                <a:solidFill>
                  <a:srgbClr val="14171A"/>
                </a:solidFill>
                <a:latin typeface="Arial" panose="020B0604020202020204" pitchFamily="34" charset="0"/>
                <a:cs typeface="Arial" panose="020B0604020202020204" pitchFamily="34" charset="0"/>
              </a:rPr>
              <a:t>and the </a:t>
            </a:r>
            <a:r>
              <a:rPr lang="en-US" dirty="0" smtClean="0">
                <a:solidFill>
                  <a:srgbClr val="14171A"/>
                </a:solidFill>
                <a:latin typeface="Arial" panose="020B0604020202020204" pitchFamily="34" charset="0"/>
                <a:cs typeface="Arial" panose="020B0604020202020204" pitchFamily="34" charset="0"/>
              </a:rPr>
              <a:t>42,000 </a:t>
            </a:r>
            <a:r>
              <a:rPr lang="en-US" dirty="0">
                <a:solidFill>
                  <a:srgbClr val="14171A"/>
                </a:solidFill>
                <a:latin typeface="Arial" panose="020B0604020202020204" pitchFamily="34" charset="0"/>
                <a:cs typeface="Arial" panose="020B0604020202020204" pitchFamily="34" charset="0"/>
              </a:rPr>
              <a:t>healthcare </a:t>
            </a:r>
            <a:r>
              <a:rPr lang="en-US" dirty="0" smtClean="0">
                <a:solidFill>
                  <a:srgbClr val="14171A"/>
                </a:solidFill>
                <a:latin typeface="Arial" panose="020B0604020202020204" pitchFamily="34" charset="0"/>
                <a:cs typeface="Arial" panose="020B0604020202020204" pitchFamily="34" charset="0"/>
              </a:rPr>
              <a:t>workers </a:t>
            </a:r>
            <a:r>
              <a:rPr lang="en-US" dirty="0">
                <a:solidFill>
                  <a:srgbClr val="14171A"/>
                </a:solidFill>
                <a:latin typeface="Arial" panose="020B0604020202020204" pitchFamily="34" charset="0"/>
                <a:cs typeface="Arial" panose="020B0604020202020204" pitchFamily="34" charset="0"/>
              </a:rPr>
              <a:t>cross the country who went to help Wuhan, for their tremendous sacrifice and efforts.</a:t>
            </a:r>
            <a:endParaRPr lang="en-US"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5B81C6D6-79C7-4477-B371-5E164A8DFCA5}"/>
              </a:ext>
            </a:extLst>
          </p:cNvPr>
          <p:cNvSpPr txBox="1">
            <a:spLocks/>
          </p:cNvSpPr>
          <p:nvPr/>
        </p:nvSpPr>
        <p:spPr>
          <a:xfrm>
            <a:off x="0" y="124883"/>
            <a:ext cx="12205445" cy="812800"/>
          </a:xfrm>
          <a:prstGeom prst="rect">
            <a:avLst/>
          </a:prstGeom>
          <a:solidFill>
            <a:srgbClr val="15716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solidFill>
                  <a:prstClr val="white">
                    <a:lumMod val="95000"/>
                  </a:prstClr>
                </a:solidFill>
                <a:latin typeface="Arial"/>
                <a:cs typeface="Arial"/>
              </a:rPr>
              <a:t>Acknowledgement</a:t>
            </a:r>
            <a:endParaRPr lang="en-US" sz="3600" b="1" dirty="0">
              <a:solidFill>
                <a:prstClr val="white">
                  <a:lumMod val="95000"/>
                </a:prstClr>
              </a:solidFill>
              <a:latin typeface="Arial"/>
              <a:cs typeface="Arial"/>
            </a:endParaRPr>
          </a:p>
        </p:txBody>
      </p:sp>
      <p:sp>
        <p:nvSpPr>
          <p:cNvPr id="2" name="TextBox 1"/>
          <p:cNvSpPr txBox="1"/>
          <p:nvPr/>
        </p:nvSpPr>
        <p:spPr>
          <a:xfrm>
            <a:off x="838200" y="5219700"/>
            <a:ext cx="9144000" cy="369332"/>
          </a:xfrm>
          <a:prstGeom prst="rect">
            <a:avLst/>
          </a:prstGeom>
          <a:noFill/>
        </p:spPr>
        <p:txBody>
          <a:bodyPr wrap="square" rtlCol="0">
            <a:spAutoFit/>
          </a:bodyPr>
          <a:lstStyle/>
          <a:p>
            <a:endParaRPr lang="en-US" dirty="0"/>
          </a:p>
        </p:txBody>
      </p:sp>
      <p:pic>
        <p:nvPicPr>
          <p:cNvPr id="11266" name="Picture 2" descr="Image result for 最美医生武汉"/>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9711" y="3491457"/>
            <a:ext cx="4267200"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逆行武汉"/>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0182" y="2878115"/>
            <a:ext cx="2720240" cy="3626987"/>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Image result for 逆行武汉"/>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385" y="2913765"/>
            <a:ext cx="2693503" cy="35913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53301" y="6079423"/>
            <a:ext cx="4098842" cy="523220"/>
          </a:xfrm>
          <a:prstGeom prst="rect">
            <a:avLst/>
          </a:prstGeom>
          <a:noFill/>
        </p:spPr>
        <p:txBody>
          <a:bodyPr wrap="square" rtlCol="0">
            <a:spAutoFit/>
          </a:bodyPr>
          <a:lstStyle/>
          <a:p>
            <a:r>
              <a:rPr lang="en-US" dirty="0"/>
              <a:t> </a:t>
            </a:r>
            <a:r>
              <a:rPr lang="en-US" sz="2800" b="1" dirty="0" smtClean="0">
                <a:solidFill>
                  <a:srgbClr val="0070C0"/>
                </a:solidFill>
                <a:latin typeface="Arial" panose="020B0604020202020204" pitchFamily="34" charset="0"/>
                <a:cs typeface="Arial" panose="020B0604020202020204" pitchFamily="34" charset="0"/>
              </a:rPr>
              <a:t>They are my heroes</a:t>
            </a:r>
            <a:endParaRPr lang="en-US" sz="28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717970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5385" y="1362075"/>
            <a:ext cx="10978415" cy="4814888"/>
          </a:xfrm>
        </p:spPr>
        <p:txBody>
          <a:bodyPr/>
          <a:lstStyle/>
          <a:p>
            <a:pPr marL="0" indent="0">
              <a:lnSpc>
                <a:spcPct val="100000"/>
              </a:lnSpc>
              <a:spcAft>
                <a:spcPts val="600"/>
              </a:spcAft>
              <a:buNone/>
            </a:pPr>
            <a:r>
              <a:rPr lang="en-US" dirty="0" smtClean="0">
                <a:solidFill>
                  <a:srgbClr val="14171A"/>
                </a:solidFill>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5B81C6D6-79C7-4477-B371-5E164A8DFCA5}"/>
              </a:ext>
            </a:extLst>
          </p:cNvPr>
          <p:cNvSpPr txBox="1">
            <a:spLocks/>
          </p:cNvSpPr>
          <p:nvPr/>
        </p:nvSpPr>
        <p:spPr>
          <a:xfrm>
            <a:off x="0" y="124883"/>
            <a:ext cx="12205445" cy="812800"/>
          </a:xfrm>
          <a:prstGeom prst="rect">
            <a:avLst/>
          </a:prstGeom>
          <a:solidFill>
            <a:srgbClr val="15716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solidFill>
                  <a:prstClr val="white">
                    <a:lumMod val="95000"/>
                  </a:prstClr>
                </a:solidFill>
                <a:latin typeface="Arial"/>
                <a:cs typeface="Arial"/>
              </a:rPr>
              <a:t>Concluding Remarks</a:t>
            </a:r>
            <a:endParaRPr lang="en-US" sz="3600" b="1" dirty="0">
              <a:solidFill>
                <a:prstClr val="white">
                  <a:lumMod val="95000"/>
                </a:prstClr>
              </a:solidFill>
              <a:latin typeface="Arial"/>
              <a:cs typeface="Arial"/>
            </a:endParaRPr>
          </a:p>
        </p:txBody>
      </p:sp>
      <p:sp>
        <p:nvSpPr>
          <p:cNvPr id="2" name="TextBox 1"/>
          <p:cNvSpPr txBox="1"/>
          <p:nvPr/>
        </p:nvSpPr>
        <p:spPr>
          <a:xfrm>
            <a:off x="838200" y="5219700"/>
            <a:ext cx="9144000" cy="369332"/>
          </a:xfrm>
          <a:prstGeom prst="rect">
            <a:avLst/>
          </a:prstGeom>
          <a:noFill/>
        </p:spPr>
        <p:txBody>
          <a:bodyPr wrap="square" rtlCol="0">
            <a:spAutoFit/>
          </a:bodyPr>
          <a:lstStyle/>
          <a:p>
            <a:endParaRPr lang="en-US" dirty="0"/>
          </a:p>
        </p:txBody>
      </p:sp>
      <p:sp>
        <p:nvSpPr>
          <p:cNvPr id="10" name="TextBox 9"/>
          <p:cNvSpPr txBox="1"/>
          <p:nvPr/>
        </p:nvSpPr>
        <p:spPr>
          <a:xfrm>
            <a:off x="375385" y="1237093"/>
            <a:ext cx="11622651"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As we are at the early stage, starting </a:t>
            </a:r>
            <a:r>
              <a:rPr lang="en-US" sz="2400" dirty="0">
                <a:latin typeface="Arial" panose="020B0604020202020204" pitchFamily="34" charset="0"/>
                <a:cs typeface="Arial" panose="020B0604020202020204" pitchFamily="34" charset="0"/>
              </a:rPr>
              <a:t>the effective intervention, centralized quarantine of ill patients and exposed </a:t>
            </a:r>
            <a:r>
              <a:rPr lang="en-US" sz="2400" dirty="0" smtClean="0">
                <a:latin typeface="Arial" panose="020B0604020202020204" pitchFamily="34" charset="0"/>
                <a:cs typeface="Arial" panose="020B0604020202020204" pitchFamily="34" charset="0"/>
              </a:rPr>
              <a:t>subjects, early, </a:t>
            </a:r>
            <a:r>
              <a:rPr lang="en-US" sz="2400" dirty="0">
                <a:latin typeface="Arial" panose="020B0604020202020204" pitchFamily="34" charset="0"/>
                <a:cs typeface="Arial" panose="020B0604020202020204" pitchFamily="34" charset="0"/>
              </a:rPr>
              <a:t>will significantly </a:t>
            </a:r>
            <a:r>
              <a:rPr lang="en-US" sz="2400" dirty="0" smtClean="0">
                <a:latin typeface="Arial" panose="020B0604020202020204" pitchFamily="34" charset="0"/>
                <a:cs typeface="Arial" panose="020B0604020202020204" pitchFamily="34" charset="0"/>
              </a:rPr>
              <a:t>reduce </a:t>
            </a:r>
            <a:r>
              <a:rPr lang="en-US" sz="2400" dirty="0">
                <a:latin typeface="Arial" panose="020B0604020202020204" pitchFamily="34" charset="0"/>
                <a:cs typeface="Arial" panose="020B0604020202020204" pitchFamily="34" charset="0"/>
              </a:rPr>
              <a:t>the number of new </a:t>
            </a:r>
            <a:r>
              <a:rPr lang="en-US" sz="2400" dirty="0" smtClean="0">
                <a:latin typeface="Arial" panose="020B0604020202020204" pitchFamily="34" charset="0"/>
                <a:cs typeface="Arial" panose="020B0604020202020204" pitchFamily="34" charset="0"/>
              </a:rPr>
              <a:t>infections, stop </a:t>
            </a:r>
            <a:r>
              <a:rPr lang="en-US" sz="2400" dirty="0">
                <a:latin typeface="Arial" panose="020B0604020202020204" pitchFamily="34" charset="0"/>
                <a:cs typeface="Arial" panose="020B0604020202020204" pitchFamily="34" charset="0"/>
              </a:rPr>
              <a:t>the </a:t>
            </a:r>
            <a:r>
              <a:rPr lang="en-US" sz="2400" dirty="0" smtClean="0">
                <a:latin typeface="Arial" panose="020B0604020202020204" pitchFamily="34" charset="0"/>
                <a:cs typeface="Arial" panose="020B0604020202020204" pitchFamily="34" charset="0"/>
              </a:rPr>
              <a:t>outbreak, save </a:t>
            </a:r>
            <a:r>
              <a:rPr lang="en-US" sz="2400" smtClean="0">
                <a:latin typeface="Arial" panose="020B0604020202020204" pitchFamily="34" charset="0"/>
                <a:cs typeface="Arial" panose="020B0604020202020204" pitchFamily="34" charset="0"/>
              </a:rPr>
              <a:t>lives, relieve </a:t>
            </a:r>
            <a:r>
              <a:rPr lang="en-US" sz="2400" dirty="0">
                <a:latin typeface="Arial" panose="020B0604020202020204" pitchFamily="34" charset="0"/>
                <a:cs typeface="Arial" panose="020B0604020202020204" pitchFamily="34" charset="0"/>
              </a:rPr>
              <a:t>the enormous pressure on health system, </a:t>
            </a:r>
            <a:r>
              <a:rPr lang="en-US" sz="2400" dirty="0" smtClean="0">
                <a:latin typeface="Arial" panose="020B0604020202020204" pitchFamily="34" charset="0"/>
                <a:cs typeface="Arial" panose="020B0604020202020204" pitchFamily="34" charset="0"/>
              </a:rPr>
              <a:t>e.g. </a:t>
            </a:r>
            <a:r>
              <a:rPr lang="en-US" sz="2400" dirty="0">
                <a:latin typeface="Arial" panose="020B0604020202020204" pitchFamily="34" charset="0"/>
                <a:cs typeface="Arial" panose="020B0604020202020204" pitchFamily="34" charset="0"/>
              </a:rPr>
              <a:t>a lack of ICU </a:t>
            </a:r>
            <a:r>
              <a:rPr lang="en-US" sz="2400" dirty="0" smtClean="0">
                <a:latin typeface="Arial" panose="020B0604020202020204" pitchFamily="34" charset="0"/>
                <a:cs typeface="Arial" panose="020B0604020202020204" pitchFamily="34" charset="0"/>
              </a:rPr>
              <a:t>capacity.</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It will protect our beloved family members from being infected, help patients receive immediate </a:t>
            </a:r>
            <a:r>
              <a:rPr lang="en-US" sz="2400" dirty="0" smtClean="0">
                <a:latin typeface="Arial" panose="020B0604020202020204" pitchFamily="34" charset="0"/>
                <a:cs typeface="Arial" panose="020B0604020202020204" pitchFamily="34" charset="0"/>
              </a:rPr>
              <a:t>medical care </a:t>
            </a:r>
            <a:r>
              <a:rPr lang="en-US" sz="2400" dirty="0">
                <a:latin typeface="Arial" panose="020B0604020202020204" pitchFamily="34" charset="0"/>
                <a:cs typeface="Arial" panose="020B0604020202020204" pitchFamily="34" charset="0"/>
              </a:rPr>
              <a:t>early, reduce community transmission, reduce mortality by preventing progression </a:t>
            </a:r>
            <a:r>
              <a:rPr lang="en-US" sz="2400" dirty="0" smtClean="0">
                <a:latin typeface="Arial" panose="020B0604020202020204" pitchFamily="34" charset="0"/>
                <a:cs typeface="Arial" panose="020B0604020202020204" pitchFamily="34" charset="0"/>
              </a:rPr>
              <a:t>to </a:t>
            </a:r>
            <a:r>
              <a:rPr lang="en-US" sz="2400" dirty="0">
                <a:latin typeface="Arial" panose="020B0604020202020204" pitchFamily="34" charset="0"/>
                <a:cs typeface="Arial" panose="020B0604020202020204" pitchFamily="34" charset="0"/>
              </a:rPr>
              <a:t>severity, which has a much higher risk of death</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400" dirty="0" smtClean="0">
              <a:latin typeface="Arial" panose="020B0604020202020204" pitchFamily="34" charset="0"/>
              <a:cs typeface="Arial" panose="020B0604020202020204" pitchFamily="34" charset="0"/>
            </a:endParaRPr>
          </a:p>
          <a:p>
            <a:endParaRPr lang="en-US" sz="2400" dirty="0"/>
          </a:p>
          <a:p>
            <a:endParaRPr lang="en-US" sz="2400" dirty="0"/>
          </a:p>
        </p:txBody>
      </p:sp>
    </p:spTree>
    <p:extLst>
      <p:ext uri="{BB962C8B-B14F-4D97-AF65-F5344CB8AC3E}">
        <p14:creationId xmlns:p14="http://schemas.microsoft.com/office/powerpoint/2010/main" val="341168774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81C6D6-79C7-4477-B371-5E164A8DFCA5}"/>
              </a:ext>
            </a:extLst>
          </p:cNvPr>
          <p:cNvSpPr txBox="1">
            <a:spLocks noGrp="1"/>
          </p:cNvSpPr>
          <p:nvPr>
            <p:ph type="title"/>
          </p:nvPr>
        </p:nvSpPr>
        <p:spPr>
          <a:xfrm>
            <a:off x="0" y="134120"/>
            <a:ext cx="12192000" cy="1097914"/>
          </a:xfrm>
          <a:prstGeom prst="rect">
            <a:avLst/>
          </a:prstGeom>
          <a:solidFill>
            <a:srgbClr val="15716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chemeClr val="bg1"/>
                </a:solidFill>
                <a:latin typeface="Arial" panose="020B0604020202020204" pitchFamily="34" charset="0"/>
                <a:cs typeface="Arial" panose="020B0604020202020204" pitchFamily="34" charset="0"/>
              </a:rPr>
              <a:t>Everyone is a team member fighting against COVID-19</a:t>
            </a:r>
            <a:endParaRPr lang="en-US" sz="2800" b="1" dirty="0">
              <a:solidFill>
                <a:schemeClr val="bg1"/>
              </a:solidFill>
              <a:latin typeface="Arial" panose="020B0604020202020204" pitchFamily="34" charset="0"/>
              <a:cs typeface="Arial" panose="020B0604020202020204" pitchFamily="34" charset="0"/>
            </a:endParaRPr>
          </a:p>
        </p:txBody>
      </p:sp>
      <p:pic>
        <p:nvPicPr>
          <p:cNvPr id="3078" name="Picture 6" descr="Image result for team spir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977" y="1762496"/>
            <a:ext cx="5405641" cy="37423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48561" y="5680364"/>
            <a:ext cx="4267200" cy="461665"/>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Go Boston!</a:t>
            </a:r>
            <a:endParaRPr lang="en-US" sz="2400" b="1" dirty="0">
              <a:solidFill>
                <a:srgbClr val="0070C0"/>
              </a:solidFill>
              <a:latin typeface="Arial" panose="020B0604020202020204" pitchFamily="34" charset="0"/>
              <a:cs typeface="Arial" panose="020B0604020202020204" pitchFamily="34" charset="0"/>
            </a:endParaRPr>
          </a:p>
        </p:txBody>
      </p:sp>
      <p:sp>
        <p:nvSpPr>
          <p:cNvPr id="2" name="TextBox 1"/>
          <p:cNvSpPr txBox="1"/>
          <p:nvPr/>
        </p:nvSpPr>
        <p:spPr>
          <a:xfrm>
            <a:off x="5957455" y="1411513"/>
            <a:ext cx="6567053" cy="6555641"/>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Wuhan experience helps us not start from zero.</a:t>
            </a:r>
          </a:p>
          <a:p>
            <a:pPr marL="285750" indent="-2857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Find the best strategy suitable for each city and country by learning </a:t>
            </a:r>
            <a:endParaRPr lang="en-US" sz="2800" dirty="0" smtClean="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from </a:t>
            </a:r>
            <a:r>
              <a:rPr lang="en-US" sz="2800" dirty="0" smtClean="0">
                <a:latin typeface="Arial" panose="020B0604020202020204" pitchFamily="34" charset="0"/>
                <a:cs typeface="Arial" panose="020B0604020202020204" pitchFamily="34" charset="0"/>
              </a:rPr>
              <a:t>the Wuhan </a:t>
            </a:r>
            <a:r>
              <a:rPr lang="en-US" sz="2800" dirty="0" smtClean="0">
                <a:latin typeface="Arial" panose="020B0604020202020204" pitchFamily="34" charset="0"/>
                <a:cs typeface="Arial" panose="020B0604020202020204" pitchFamily="34" charset="0"/>
              </a:rPr>
              <a:t>experience</a:t>
            </a:r>
            <a:r>
              <a:rPr lang="en-US" sz="2800" dirty="0" smtClean="0">
                <a:latin typeface="Arial" panose="020B0604020202020204" pitchFamily="34" charset="0"/>
                <a:cs typeface="Arial" panose="020B0604020202020204" pitchFamily="34" charset="0"/>
              </a:rPr>
              <a:t> </a:t>
            </a:r>
            <a:endParaRPr lang="en-US" sz="2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Good policy, strategy and </a:t>
            </a:r>
            <a:r>
              <a:rPr lang="en-US" sz="2800" dirty="0" smtClean="0">
                <a:latin typeface="Arial" panose="020B0604020202020204" pitchFamily="34" charset="0"/>
                <a:cs typeface="Arial" panose="020B0604020202020204" pitchFamily="34" charset="0"/>
              </a:rPr>
              <a:t>leadership, cooperation </a:t>
            </a:r>
            <a:r>
              <a:rPr lang="en-US" sz="2800" dirty="0" smtClean="0">
                <a:latin typeface="Arial" panose="020B0604020202020204" pitchFamily="34" charset="0"/>
                <a:cs typeface="Arial" panose="020B0604020202020204" pitchFamily="34" charset="0"/>
              </a:rPr>
              <a:t>are the key!</a:t>
            </a:r>
          </a:p>
          <a:p>
            <a:pPr marL="285750" indent="-2857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Song “We are the people”</a:t>
            </a:r>
          </a:p>
          <a:p>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1347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B81C6D6-79C7-4477-B371-5E164A8DFCA5}"/>
              </a:ext>
            </a:extLst>
          </p:cNvPr>
          <p:cNvSpPr txBox="1">
            <a:spLocks noGrp="1"/>
          </p:cNvSpPr>
          <p:nvPr>
            <p:ph type="title"/>
          </p:nvPr>
        </p:nvSpPr>
        <p:spPr>
          <a:xfrm>
            <a:off x="1" y="1932686"/>
            <a:ext cx="12192000" cy="1135809"/>
          </a:xfrm>
          <a:prstGeom prst="rect">
            <a:avLst/>
          </a:prstGeom>
          <a:solidFill>
            <a:srgbClr val="15716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prstClr val="white">
                    <a:lumMod val="95000"/>
                  </a:prstClr>
                </a:solidFill>
                <a:latin typeface="Arial"/>
                <a:cs typeface="Arial"/>
              </a:rPr>
              <a:t>A lot of public panic right now</a:t>
            </a:r>
            <a:endParaRPr lang="en-US" sz="3200" b="1" dirty="0">
              <a:solidFill>
                <a:prstClr val="white">
                  <a:lumMod val="95000"/>
                </a:prstClr>
              </a:solidFill>
              <a:latin typeface="Arial"/>
              <a:cs typeface="Arial"/>
            </a:endParaRPr>
          </a:p>
        </p:txBody>
      </p:sp>
      <p:sp>
        <p:nvSpPr>
          <p:cNvPr id="3" name="TextBox 2"/>
          <p:cNvSpPr txBox="1"/>
          <p:nvPr/>
        </p:nvSpPr>
        <p:spPr>
          <a:xfrm>
            <a:off x="1810327" y="4087868"/>
            <a:ext cx="8756073" cy="584775"/>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I would like to start with a positive message </a:t>
            </a:r>
            <a:endParaRPr lang="en-US" sz="3200" dirty="0">
              <a:latin typeface="Arial" panose="020B0604020202020204" pitchFamily="34" charset="0"/>
              <a:cs typeface="Arial" panose="020B0604020202020204" pitchFamily="34" charset="0"/>
            </a:endParaRPr>
          </a:p>
        </p:txBody>
      </p:sp>
      <p:sp>
        <p:nvSpPr>
          <p:cNvPr id="4" name="Rectangle 3"/>
          <p:cNvSpPr/>
          <p:nvPr/>
        </p:nvSpPr>
        <p:spPr>
          <a:xfrm>
            <a:off x="1265382" y="5433399"/>
            <a:ext cx="10372436" cy="954107"/>
          </a:xfrm>
          <a:prstGeom prst="rect">
            <a:avLst/>
          </a:prstGeom>
        </p:spPr>
        <p:txBody>
          <a:bodyPr wrap="square">
            <a:spAutoFit/>
          </a:bodyPr>
          <a:lstStyle/>
          <a:p>
            <a:pPr algn="ctr"/>
            <a:r>
              <a:rPr lang="en-US" sz="2800" b="1" dirty="0" smtClean="0">
                <a:solidFill>
                  <a:srgbClr val="C00000"/>
                </a:solidFill>
                <a:latin typeface="Arial" panose="020B0604020202020204" pitchFamily="34" charset="0"/>
                <a:cs typeface="Arial" panose="020B0604020202020204" pitchFamily="34" charset="0"/>
              </a:rPr>
              <a:t>The Wuhan </a:t>
            </a:r>
            <a:r>
              <a:rPr lang="en-US" sz="2800" b="1" dirty="0">
                <a:solidFill>
                  <a:srgbClr val="C00000"/>
                </a:solidFill>
                <a:latin typeface="Arial" panose="020B0604020202020204" pitchFamily="34" charset="0"/>
                <a:cs typeface="Arial" panose="020B0604020202020204" pitchFamily="34" charset="0"/>
              </a:rPr>
              <a:t>intervention experience </a:t>
            </a:r>
            <a:r>
              <a:rPr lang="en-US" sz="2800" b="1" dirty="0" smtClean="0">
                <a:solidFill>
                  <a:srgbClr val="C00000"/>
                </a:solidFill>
                <a:latin typeface="Arial" panose="020B0604020202020204" pitchFamily="34" charset="0"/>
                <a:cs typeface="Arial" panose="020B0604020202020204" pitchFamily="34" charset="0"/>
              </a:rPr>
              <a:t>tells us </a:t>
            </a:r>
            <a:r>
              <a:rPr lang="en-US" sz="2800" b="1" dirty="0">
                <a:solidFill>
                  <a:srgbClr val="C00000"/>
                </a:solidFill>
                <a:latin typeface="Arial" panose="020B0604020202020204" pitchFamily="34" charset="0"/>
                <a:cs typeface="Arial" panose="020B0604020202020204" pitchFamily="34" charset="0"/>
              </a:rPr>
              <a:t>that we </a:t>
            </a:r>
            <a:r>
              <a:rPr lang="en-US" sz="2800" b="1" dirty="0" smtClean="0">
                <a:solidFill>
                  <a:srgbClr val="C00000"/>
                </a:solidFill>
                <a:latin typeface="Arial" panose="020B0604020202020204" pitchFamily="34" charset="0"/>
                <a:cs typeface="Arial" panose="020B0604020202020204" pitchFamily="34" charset="0"/>
              </a:rPr>
              <a:t>can</a:t>
            </a:r>
            <a:r>
              <a:rPr lang="en-US" sz="2800" b="1" dirty="0" smtClean="0">
                <a:solidFill>
                  <a:srgbClr val="C00000"/>
                </a:solidFill>
                <a:latin typeface="Arial" panose="020B0604020202020204" pitchFamily="34" charset="0"/>
                <a:cs typeface="Arial" panose="020B0604020202020204" pitchFamily="34" charset="0"/>
              </a:rPr>
              <a:t> </a:t>
            </a:r>
            <a:r>
              <a:rPr lang="en-US" sz="2800" b="1" dirty="0" smtClean="0">
                <a:solidFill>
                  <a:srgbClr val="C00000"/>
                </a:solidFill>
                <a:latin typeface="Arial" panose="020B0604020202020204" pitchFamily="34" charset="0"/>
                <a:cs typeface="Arial" panose="020B0604020202020204" pitchFamily="34" charset="0"/>
              </a:rPr>
              <a:t>stop the </a:t>
            </a:r>
            <a:r>
              <a:rPr lang="en-US" sz="2800" b="1" dirty="0" smtClean="0">
                <a:solidFill>
                  <a:srgbClr val="C00000"/>
                </a:solidFill>
                <a:latin typeface="Arial" panose="020B0604020202020204" pitchFamily="34" charset="0"/>
                <a:cs typeface="Arial" panose="020B0604020202020204" pitchFamily="34" charset="0"/>
              </a:rPr>
              <a:t>COVID-19 outbreak</a:t>
            </a:r>
            <a:endParaRPr lang="en-US" sz="28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49609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B81C6D6-79C7-4477-B371-5E164A8DFCA5}"/>
              </a:ext>
            </a:extLst>
          </p:cNvPr>
          <p:cNvSpPr txBox="1">
            <a:spLocks noGrp="1"/>
          </p:cNvSpPr>
          <p:nvPr>
            <p:ph type="title"/>
          </p:nvPr>
        </p:nvSpPr>
        <p:spPr>
          <a:xfrm>
            <a:off x="0" y="90095"/>
            <a:ext cx="12192000" cy="1075748"/>
          </a:xfrm>
          <a:prstGeom prst="rect">
            <a:avLst/>
          </a:prstGeom>
          <a:solidFill>
            <a:srgbClr val="15716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prstClr val="white">
                    <a:lumMod val="95000"/>
                  </a:prstClr>
                </a:solidFill>
                <a:latin typeface="Arial"/>
                <a:cs typeface="Arial"/>
              </a:rPr>
              <a:t>Main Goals</a:t>
            </a:r>
            <a:endParaRPr lang="en-US" sz="3200" b="1" dirty="0">
              <a:solidFill>
                <a:prstClr val="white">
                  <a:lumMod val="95000"/>
                </a:prstClr>
              </a:solidFill>
              <a:latin typeface="Arial"/>
              <a:cs typeface="Arial"/>
            </a:endParaRPr>
          </a:p>
        </p:txBody>
      </p:sp>
      <p:sp>
        <p:nvSpPr>
          <p:cNvPr id="9" name="TextBox 8"/>
          <p:cNvSpPr txBox="1"/>
          <p:nvPr/>
        </p:nvSpPr>
        <p:spPr>
          <a:xfrm>
            <a:off x="563418" y="1376219"/>
            <a:ext cx="11545455" cy="5262979"/>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800" dirty="0" smtClean="0">
                <a:latin typeface="Arial" panose="020B0604020202020204" pitchFamily="34" charset="0"/>
                <a:cs typeface="Arial" panose="020B0604020202020204" pitchFamily="34" charset="0"/>
              </a:rPr>
              <a:t>What can we learn from the Wuhan experience in controlling for the COVID-19 outbreak?</a:t>
            </a:r>
          </a:p>
          <a:p>
            <a:pPr>
              <a:lnSpc>
                <a:spcPct val="150000"/>
              </a:lnSpc>
            </a:pPr>
            <a:endParaRPr lang="en-US" sz="2800" dirty="0" smtClean="0">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r>
              <a:rPr lang="en-US" sz="2800" dirty="0" smtClean="0">
                <a:latin typeface="Arial" panose="020B0604020202020204" pitchFamily="34" charset="0"/>
                <a:cs typeface="Arial" panose="020B0604020202020204" pitchFamily="34" charset="0"/>
              </a:rPr>
              <a:t>What worked and what did not work?</a:t>
            </a:r>
          </a:p>
          <a:p>
            <a:pPr>
              <a:lnSpc>
                <a:spcPct val="150000"/>
              </a:lnSpc>
            </a:pPr>
            <a:endParaRPr lang="en-US" sz="2800" dirty="0" smtClean="0">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r>
              <a:rPr lang="en-US" sz="2800" dirty="0" smtClean="0">
                <a:latin typeface="Arial" panose="020B0604020202020204" pitchFamily="34" charset="0"/>
                <a:cs typeface="Arial" panose="020B0604020202020204" pitchFamily="34" charset="0"/>
              </a:rPr>
              <a:t>Take home messages</a:t>
            </a:r>
          </a:p>
          <a:p>
            <a:pPr marL="457200" indent="-457200">
              <a:lnSpc>
                <a:spcPct val="150000"/>
              </a:lnSpc>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92244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B81C6D6-79C7-4477-B371-5E164A8DFCA5}"/>
              </a:ext>
            </a:extLst>
          </p:cNvPr>
          <p:cNvSpPr txBox="1">
            <a:spLocks noGrp="1"/>
          </p:cNvSpPr>
          <p:nvPr>
            <p:ph type="title"/>
          </p:nvPr>
        </p:nvSpPr>
        <p:spPr>
          <a:xfrm>
            <a:off x="0" y="90095"/>
            <a:ext cx="12192000" cy="1075748"/>
          </a:xfrm>
          <a:prstGeom prst="rect">
            <a:avLst/>
          </a:prstGeom>
          <a:solidFill>
            <a:srgbClr val="15716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prstClr val="white">
                    <a:lumMod val="95000"/>
                  </a:prstClr>
                </a:solidFill>
                <a:latin typeface="Arial"/>
                <a:cs typeface="Arial"/>
              </a:rPr>
              <a:t>The manuscript is on </a:t>
            </a:r>
            <a:r>
              <a:rPr lang="en-US" sz="3200" b="1" dirty="0" err="1" smtClean="0">
                <a:solidFill>
                  <a:prstClr val="white">
                    <a:lumMod val="95000"/>
                  </a:prstClr>
                </a:solidFill>
                <a:latin typeface="Arial"/>
                <a:cs typeface="Arial"/>
              </a:rPr>
              <a:t>MedRxiv</a:t>
            </a:r>
            <a:endParaRPr lang="en-US" sz="3200" b="1" dirty="0">
              <a:solidFill>
                <a:prstClr val="white">
                  <a:lumMod val="95000"/>
                </a:prstClr>
              </a:solidFill>
              <a:latin typeface="Arial"/>
              <a:cs typeface="Arial"/>
            </a:endParaRPr>
          </a:p>
        </p:txBody>
      </p:sp>
      <p:sp>
        <p:nvSpPr>
          <p:cNvPr id="9" name="TextBox 8"/>
          <p:cNvSpPr txBox="1"/>
          <p:nvPr/>
        </p:nvSpPr>
        <p:spPr>
          <a:xfrm>
            <a:off x="489527" y="1801091"/>
            <a:ext cx="11545455" cy="461664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800" dirty="0" smtClean="0">
                <a:latin typeface="Arial" panose="020B0604020202020204" pitchFamily="34" charset="0"/>
                <a:cs typeface="Arial" panose="020B0604020202020204" pitchFamily="34" charset="0"/>
              </a:rPr>
              <a:t>Wang, et al (2020): Evolving </a:t>
            </a:r>
            <a:r>
              <a:rPr lang="en-US" sz="2800" dirty="0">
                <a:latin typeface="Arial" panose="020B0604020202020204" pitchFamily="34" charset="0"/>
                <a:cs typeface="Arial" panose="020B0604020202020204" pitchFamily="34" charset="0"/>
              </a:rPr>
              <a:t>Epidemiology and Impact of Non-pharmaceutical Interventions on the Outbreak of Coronavirus Disease 2019 in Wuhan, </a:t>
            </a:r>
            <a:r>
              <a:rPr lang="en-US" sz="2800" dirty="0" smtClean="0">
                <a:latin typeface="Arial" panose="020B0604020202020204" pitchFamily="34" charset="0"/>
                <a:cs typeface="Arial" panose="020B0604020202020204" pitchFamily="34" charset="0"/>
              </a:rPr>
              <a:t>China</a:t>
            </a:r>
          </a:p>
          <a:p>
            <a:pPr marL="285750" indent="-285750">
              <a:lnSpc>
                <a:spcPct val="150000"/>
              </a:lnSpc>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2800" dirty="0" smtClean="0">
                <a:latin typeface="Arial" panose="020B0604020202020204" pitchFamily="34" charset="0"/>
                <a:cs typeface="Arial" panose="020B0604020202020204" pitchFamily="34" charset="0"/>
              </a:rPr>
              <a:t>A summary of the key findings is at my tweet  @</a:t>
            </a:r>
            <a:r>
              <a:rPr lang="en-US" sz="2800" dirty="0" err="1" smtClean="0">
                <a:latin typeface="Arial" panose="020B0604020202020204" pitchFamily="34" charset="0"/>
                <a:cs typeface="Arial" panose="020B0604020202020204" pitchFamily="34" charset="0"/>
              </a:rPr>
              <a:t>XihongLin</a:t>
            </a:r>
            <a:endParaRPr lang="en-US" sz="2800" dirty="0">
              <a:latin typeface="Arial" panose="020B0604020202020204" pitchFamily="34" charset="0"/>
              <a:cs typeface="Arial" panose="020B0604020202020204" pitchFamily="34" charset="0"/>
            </a:endParaRPr>
          </a:p>
          <a:p>
            <a:pPr>
              <a:lnSpc>
                <a:spcPct val="150000"/>
              </a:lnSpc>
            </a:pPr>
            <a:endParaRPr lang="en-US" sz="2800" dirty="0" smtClean="0">
              <a:latin typeface="Arial" panose="020B0604020202020204" pitchFamily="34" charset="0"/>
              <a:cs typeface="Arial" panose="020B0604020202020204" pitchFamily="34" charset="0"/>
            </a:endParaRPr>
          </a:p>
          <a:p>
            <a:pPr>
              <a:lnSpc>
                <a:spcPct val="150000"/>
              </a:lnSpc>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11801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1543</TotalTime>
  <Words>3314</Words>
  <Application>Microsoft Office PowerPoint</Application>
  <PresentationFormat>Widescreen</PresentationFormat>
  <Paragraphs>474</Paragraphs>
  <Slides>69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DengXian</vt:lpstr>
      <vt:lpstr>DengXian</vt:lpstr>
      <vt:lpstr>SimSun</vt:lpstr>
      <vt:lpstr>system-ui</vt:lpstr>
      <vt:lpstr>Arial</vt:lpstr>
      <vt:lpstr>Calibri</vt:lpstr>
      <vt:lpstr>Calibri Light</vt:lpstr>
      <vt:lpstr>Cambria Math</vt:lpstr>
      <vt:lpstr>Times New Roman</vt:lpstr>
      <vt:lpstr>Office Theme</vt:lpstr>
      <vt:lpstr>Analysis of 25,000 Lab-Confirmed COVID-19 Cases in Wuhan: Epidemiological Characteristics and Non-Pharmaceutical Intervention Effects</vt:lpstr>
      <vt:lpstr>Huge Thanks to Our Staff </vt:lpstr>
      <vt:lpstr>Participants are welcome to comment and ask questions using Zoom chat</vt:lpstr>
      <vt:lpstr>PowerPoint Presentation</vt:lpstr>
      <vt:lpstr>Stock Market</vt:lpstr>
      <vt:lpstr>Local Grocery Stores, MA (March 12, 2020)</vt:lpstr>
      <vt:lpstr>A lot of public panic right now</vt:lpstr>
      <vt:lpstr>Main Goals</vt:lpstr>
      <vt:lpstr>The manuscript is on MedRxiv</vt:lpstr>
      <vt:lpstr>PowerPoint Presentation</vt:lpstr>
      <vt:lpstr>Key Point: Wuhan Experience tells us the COVID-19 Outbreak Can Be Controlled by Effective Interventions: Centralized Quarantine</vt:lpstr>
      <vt:lpstr>Wuhan</vt:lpstr>
      <vt:lpstr>Wuhan: A Beautiful City</vt:lpstr>
      <vt:lpstr>Wuhan: A Beautiful City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Estimated Effective Reproducible Number R</vt:lpstr>
      <vt:lpstr>Reported daily COVID-19 infections when there was no intervention before January 23, 2020</vt:lpstr>
      <vt:lpstr>Reported daily COVID-19 infections under lockdown with traffic ban and many quarantined at home between January 23-Feb 1, 2020</vt:lpstr>
      <vt:lpstr>Take home message #1: Lockdown with Traffic Ban and Home-Quarantine Helped but was not enough</vt:lpstr>
      <vt:lpstr>Boston Case Study (Amy Proal)</vt:lpstr>
      <vt:lpstr>Boston Case Study 1 (Amy Proal)</vt:lpstr>
      <vt:lpstr>Reported daily COVID-19 infections using Centralized Quarantine after Feb 1, 2020</vt:lpstr>
      <vt:lpstr>PowerPoint Presentation</vt:lpstr>
      <vt:lpstr>PowerPoint Presentation</vt:lpstr>
      <vt:lpstr> Take home message  #2: Centralized Quarantine worked !  </vt:lpstr>
      <vt:lpstr>Take home message #2: Centralized Quarantine worked!</vt:lpstr>
      <vt:lpstr>Estimated Numbers of Ascertained and Un-ascertained Cases</vt:lpstr>
      <vt:lpstr>Take home message #3: A good proportion are community cases:  Testing, Testing, Testing</vt:lpstr>
      <vt:lpstr>PowerPoint Presentation</vt:lpstr>
      <vt:lpstr>Predicted date of zero case  in Wuhan (Sum of # of ascertained cases and # of un-ascertained cases)</vt:lpstr>
      <vt:lpstr>Take home message 4: A Multi-pronged Approach is needed  </vt:lpstr>
      <vt:lpstr>Epidemiological Characteristics of 25,000+ Lab-Confirmed COVID-19 Cases </vt:lpstr>
      <vt:lpstr>PowerPoint Presentation</vt:lpstr>
      <vt:lpstr>Attack Rate Per Day By Age</vt:lpstr>
      <vt:lpstr>Attack Rate Per Day By Gender and Local Healthcare Workers</vt:lpstr>
      <vt:lpstr>Attack Rate Per Day By Children Age</vt:lpstr>
      <vt:lpstr>Take home message #5: Protect the Four Vulnerable Groups </vt:lpstr>
      <vt:lpstr>Centralized Quarantine is Happening in the State of Georgia!</vt:lpstr>
      <vt:lpstr>Centralized Quarantine is Happening in the State of Georgia!</vt:lpstr>
      <vt:lpstr>New York Times, March 13, 2020</vt:lpstr>
      <vt:lpstr>Our healthcare workers do not seem properly protected</vt:lpstr>
      <vt:lpstr>Wuhan’s Strategies for Protecting Healthcare Workers</vt:lpstr>
      <vt:lpstr>Wuhan’s Strategies for Protecting Healthcare Workers</vt:lpstr>
      <vt:lpstr>  Take home message #5: These Protection Strategies Worked!</vt:lpstr>
      <vt:lpstr> Severity Risk</vt:lpstr>
      <vt:lpstr>Relative Risk (RR) of Severe+Critical Status vs Mild+Moderate Status</vt:lpstr>
      <vt:lpstr>Relative Risk (RR) of Severe+Critical Status vs Mild+Moderate Status</vt:lpstr>
      <vt:lpstr>Findings on Severity Risk</vt:lpstr>
      <vt:lpstr>Take home message #6: Early Diagnosis and Early Treatment</vt:lpstr>
      <vt:lpstr>PowerPoint Presentation</vt:lpstr>
      <vt:lpstr>#s of New and Total Current Suspected Cases: Wuhan, Non-Wuhan and Boston, March 13, 2020</vt:lpstr>
      <vt:lpstr>#s of New and Suspected Cases in Italy, March 12, 2020</vt:lpstr>
      <vt:lpstr>PowerPoint Presentation</vt:lpstr>
      <vt:lpstr>PowerPoint Presentation</vt:lpstr>
      <vt:lpstr>Everyone is a team member fighting against COVID-19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 Xihong</dc:creator>
  <cp:lastModifiedBy>Lin, Xihong</cp:lastModifiedBy>
  <cp:revision>115</cp:revision>
  <dcterms:created xsi:type="dcterms:W3CDTF">2020-03-11T22:27:16Z</dcterms:created>
  <dcterms:modified xsi:type="dcterms:W3CDTF">2020-03-16T21:43:18Z</dcterms:modified>
</cp:coreProperties>
</file>